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Potential trigger</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40f6e0c1e5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40f6e0c1e5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99c7907a5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99c7907a5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40f6e0c1e5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240f6e0c1e5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40f6e0c1e5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40f6e0c1e5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40f6e0c1e5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40f6e0c1e5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40f6e0c1e5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40f6e0c1e5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40f6e0c1e5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40f6e0c1e5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40f6e0c1e5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240f6e0c1e5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240cad53462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240cad53462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40cad53462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240cad53462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4fa25707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4fa25707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40cad53462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40cad53462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245869b73b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245869b73b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4aee1a03d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4aee1a03d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4aee1a03d9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24aee1a03d9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45869b73b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245869b73b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40cad5346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40cad5346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40cad53462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40cad53462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921952e41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921952e41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40cad53462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40cad53462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40cad53462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240cad53462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40f6e0c1e5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40f6e0c1e5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40f6e0c1e5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40f6e0c1e5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hyperlink" Target="https://www2.gov.bc.ca/gov/content/safe-campuses-bc/what-is-consent" TargetMode="External"/><Relationship Id="rId4" Type="http://schemas.openxmlformats.org/officeDocument/2006/relationships/hyperlink" Target="https://www2.gov.bc.ca/gov/content/safe-campuses-bc/what-is-consen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 Id="rId3" Type="http://schemas.openxmlformats.org/officeDocument/2006/relationships/hyperlink" Target="https://dynamic.uoregon.edu/jjf/defineDARVO.html" TargetMode="External"/><Relationship Id="rId4" Type="http://schemas.openxmlformats.org/officeDocument/2006/relationships/hyperlink" Target="https://dynamic.uoregon.edu/jjf/defineDARVO.html" TargetMode="External"/><Relationship Id="rId5" Type="http://schemas.openxmlformats.org/officeDocument/2006/relationships/hyperlink" Target="http://www.ohrc.on.ca/en/ontario-human-rights-code" TargetMode="External"/><Relationship Id="rId6" Type="http://schemas.openxmlformats.org/officeDocument/2006/relationships/hyperlink" Target="http://www.ohrc.on.ca/en/ontario-human-rights-code" TargetMode="External"/><Relationship Id="rId7" Type="http://schemas.openxmlformats.org/officeDocument/2006/relationships/hyperlink" Target="https://www.jpllaw.net/sex-crimes/inappropriate-touching#:~:text=Unwanted%20touching%20of%20non%2Dintimate,an%20adult%20and%20a%20chil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png"/><Relationship Id="rId4" Type="http://schemas.openxmlformats.org/officeDocument/2006/relationships/image" Target="../media/image3.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1" Type="http://schemas.openxmlformats.org/officeDocument/2006/relationships/hyperlink" Target="https://www2.gov.bc.ca/gov/content/safe-campuses-bc/what-is-consent" TargetMode="External"/><Relationship Id="rId10" Type="http://schemas.openxmlformats.org/officeDocument/2006/relationships/hyperlink" Target="https://www2.gov.bc.ca/gov/content/safe-campuses-bc/what-is-consent" TargetMode="External"/><Relationship Id="rId13" Type="http://schemas.openxmlformats.org/officeDocument/2006/relationships/hyperlink" Target="https://dynamic.uoregon.edu/jjf/defineDARVO.html" TargetMode="External"/><Relationship Id="rId12" Type="http://schemas.openxmlformats.org/officeDocument/2006/relationships/hyperlink" Target="https://dynamic.uoregon.edu/jjf/defineDARVO.html" TargetMode="External"/><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hyperlink" Target="https://www2.gov.bc.ca/gov/content/safe-campuses-bc/what-is-consent" TargetMode="External"/><Relationship Id="rId4" Type="http://schemas.openxmlformats.org/officeDocument/2006/relationships/hyperlink" Target="https://www2.gov.bc.ca/gov/content/safe-campuses-bc/what-is-consent" TargetMode="External"/><Relationship Id="rId9" Type="http://schemas.openxmlformats.org/officeDocument/2006/relationships/hyperlink" Target="https://www.jpllaw.net/sex-crimes/inappropriate-touching#:~:text=Unwanted%20touching%20of%20non%2Dintimate,an%20adult%20and%20a%20child" TargetMode="External"/><Relationship Id="rId15" Type="http://schemas.openxmlformats.org/officeDocument/2006/relationships/hyperlink" Target="http://www.ohrc.on.ca/en/ontario-human-rights-code" TargetMode="External"/><Relationship Id="rId14" Type="http://schemas.openxmlformats.org/officeDocument/2006/relationships/hyperlink" Target="http://www.ohrc.on.ca/en/ontario-human-rights-code" TargetMode="External"/><Relationship Id="rId16" Type="http://schemas.openxmlformats.org/officeDocument/2006/relationships/hyperlink" Target="https://www.jpllaw.net/sex-crimes/inappropriate-touching#:~:text=Unwanted%20touching%20of%20non%2Dintimate,an%20adult%20and%20a%20child" TargetMode="External"/><Relationship Id="rId5" Type="http://schemas.openxmlformats.org/officeDocument/2006/relationships/hyperlink" Target="https://dynamic.uoregon.edu/jjf/defineDARVO.html" TargetMode="External"/><Relationship Id="rId6" Type="http://schemas.openxmlformats.org/officeDocument/2006/relationships/hyperlink" Target="https://dynamic.uoregon.edu/jjf/defineDARVO.html" TargetMode="External"/><Relationship Id="rId7" Type="http://schemas.openxmlformats.org/officeDocument/2006/relationships/hyperlink" Target="http://www.ohrc.on.ca/en/ontario-human-rights-code" TargetMode="External"/><Relationship Id="rId8" Type="http://schemas.openxmlformats.org/officeDocument/2006/relationships/hyperlink" Target="http://www.ohrc.on.ca/en/ontario-human-rights-cod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518250"/>
            <a:ext cx="8520600" cy="983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General Training</a:t>
            </a:r>
            <a:endParaRPr/>
          </a:p>
        </p:txBody>
      </p:sp>
      <p:sp>
        <p:nvSpPr>
          <p:cNvPr id="55" name="Google Shape;55;p13"/>
          <p:cNvSpPr txBox="1"/>
          <p:nvPr>
            <p:ph idx="1" type="subTitle"/>
          </p:nvPr>
        </p:nvSpPr>
        <p:spPr>
          <a:xfrm>
            <a:off x="44575" y="0"/>
            <a:ext cx="9054900" cy="5127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Safe Church Policy</a:t>
            </a:r>
            <a:endParaRPr/>
          </a:p>
        </p:txBody>
      </p:sp>
      <p:pic>
        <p:nvPicPr>
          <p:cNvPr id="56" name="Google Shape;56;p13"/>
          <p:cNvPicPr preferRelativeResize="0"/>
          <p:nvPr/>
        </p:nvPicPr>
        <p:blipFill>
          <a:blip r:embed="rId3">
            <a:alphaModFix/>
          </a:blip>
          <a:stretch>
            <a:fillRect/>
          </a:stretch>
        </p:blipFill>
        <p:spPr>
          <a:xfrm>
            <a:off x="44575" y="1501941"/>
            <a:ext cx="9054850" cy="362562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Responding</a:t>
            </a:r>
            <a:endParaRPr/>
          </a:p>
        </p:txBody>
      </p:sp>
      <p:sp>
        <p:nvSpPr>
          <p:cNvPr id="114" name="Google Shape;114;p22"/>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SzPts val="1400"/>
              <a:buChar char="●"/>
            </a:pPr>
            <a:r>
              <a:rPr lang="en"/>
              <a:t>Take suspicions and allegations seriously</a:t>
            </a:r>
            <a:endParaRPr/>
          </a:p>
          <a:p>
            <a:pPr indent="-317500" lvl="0" marL="457200" rtl="0" algn="l">
              <a:spcBef>
                <a:spcPts val="0"/>
              </a:spcBef>
              <a:spcAft>
                <a:spcPts val="0"/>
              </a:spcAft>
              <a:buClr>
                <a:srgbClr val="9900FF"/>
              </a:buClr>
              <a:buSzPts val="1400"/>
              <a:buChar char="●"/>
            </a:pPr>
            <a:r>
              <a:rPr lang="en">
                <a:solidFill>
                  <a:srgbClr val="9900FF"/>
                </a:solidFill>
              </a:rPr>
              <a:t>Avoid leading questions</a:t>
            </a:r>
            <a:endParaRPr>
              <a:solidFill>
                <a:srgbClr val="9900FF"/>
              </a:solidFill>
            </a:endParaRPr>
          </a:p>
          <a:p>
            <a:pPr indent="-317500" lvl="0" marL="457200" rtl="0" algn="l">
              <a:spcBef>
                <a:spcPts val="0"/>
              </a:spcBef>
              <a:spcAft>
                <a:spcPts val="0"/>
              </a:spcAft>
              <a:buSzPts val="1400"/>
              <a:buChar char="●"/>
            </a:pPr>
            <a:r>
              <a:rPr lang="en"/>
              <a:t>Report reasonable suspicions to </a:t>
            </a:r>
            <a:endParaRPr/>
          </a:p>
          <a:p>
            <a:pPr indent="-304800" lvl="1" marL="914400" rtl="0" algn="l">
              <a:spcBef>
                <a:spcPts val="0"/>
              </a:spcBef>
              <a:spcAft>
                <a:spcPts val="0"/>
              </a:spcAft>
              <a:buSzPts val="1200"/>
              <a:buChar char="○"/>
            </a:pPr>
            <a:r>
              <a:rPr lang="en"/>
              <a:t>Civil authorities</a:t>
            </a:r>
            <a:endParaRPr/>
          </a:p>
          <a:p>
            <a:pPr indent="-304800" lvl="1" marL="914400" rtl="0" algn="l">
              <a:spcBef>
                <a:spcPts val="0"/>
              </a:spcBef>
              <a:spcAft>
                <a:spcPts val="0"/>
              </a:spcAft>
              <a:buSzPts val="1200"/>
              <a:buChar char="○"/>
            </a:pPr>
            <a:r>
              <a:rPr lang="en"/>
              <a:t>Any of co-ordinators, Pastors, safe church members, personnel committee </a:t>
            </a:r>
            <a:endParaRPr/>
          </a:p>
          <a:p>
            <a:pPr indent="0" lvl="0" marL="0" rtl="0" algn="l">
              <a:spcBef>
                <a:spcPts val="1200"/>
              </a:spcBef>
              <a:spcAft>
                <a:spcPts val="1200"/>
              </a:spcAft>
              <a:buNone/>
            </a:pPr>
            <a:r>
              <a:t/>
            </a:r>
            <a:endParaRPr/>
          </a:p>
        </p:txBody>
      </p:sp>
      <p:sp>
        <p:nvSpPr>
          <p:cNvPr id="115" name="Google Shape;115;p22"/>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Leaders shall</a:t>
            </a:r>
            <a:endParaRPr/>
          </a:p>
          <a:p>
            <a:pPr indent="-317500" lvl="0" marL="457200" rtl="0" algn="l">
              <a:spcBef>
                <a:spcPts val="1200"/>
              </a:spcBef>
              <a:spcAft>
                <a:spcPts val="0"/>
              </a:spcAft>
              <a:buSzPts val="1400"/>
              <a:buChar char="●"/>
            </a:pPr>
            <a:r>
              <a:rPr lang="en"/>
              <a:t>Complete incident reports - just record the facts - avoid leading questions.</a:t>
            </a:r>
            <a:endParaRPr/>
          </a:p>
          <a:p>
            <a:pPr indent="-317500" lvl="0" marL="457200" rtl="0" algn="l">
              <a:spcBef>
                <a:spcPts val="0"/>
              </a:spcBef>
              <a:spcAft>
                <a:spcPts val="0"/>
              </a:spcAft>
              <a:buSzPts val="1400"/>
              <a:buChar char="●"/>
            </a:pPr>
            <a:r>
              <a:rPr lang="en"/>
              <a:t>Report to all required authorities</a:t>
            </a:r>
            <a:endParaRPr/>
          </a:p>
          <a:p>
            <a:pPr indent="-317500" lvl="0" marL="457200" rtl="0" algn="l">
              <a:spcBef>
                <a:spcPts val="0"/>
              </a:spcBef>
              <a:spcAft>
                <a:spcPts val="0"/>
              </a:spcAft>
              <a:buSzPts val="1400"/>
              <a:buChar char="●"/>
            </a:pPr>
            <a:r>
              <a:rPr lang="en"/>
              <a:t>Aid investigation</a:t>
            </a:r>
            <a:endParaRPr/>
          </a:p>
          <a:p>
            <a:pPr indent="-317500" lvl="0" marL="457200" rtl="0" algn="l">
              <a:spcBef>
                <a:spcPts val="0"/>
              </a:spcBef>
              <a:spcAft>
                <a:spcPts val="0"/>
              </a:spcAft>
              <a:buSzPts val="1400"/>
              <a:buChar char="●"/>
            </a:pPr>
            <a:r>
              <a:rPr lang="en"/>
              <a:t>Maintain confidentiality</a:t>
            </a:r>
            <a:endParaRPr/>
          </a:p>
          <a:p>
            <a:pPr indent="-317500" lvl="0" marL="457200" rtl="0" algn="l">
              <a:spcBef>
                <a:spcPts val="0"/>
              </a:spcBef>
              <a:spcAft>
                <a:spcPts val="0"/>
              </a:spcAft>
              <a:buSzPts val="1400"/>
              <a:buChar char="●"/>
            </a:pPr>
            <a:r>
              <a:rPr lang="en"/>
              <a:t>Express church’s concern for alleged offenders &amp; victims</a:t>
            </a:r>
            <a:endParaRPr/>
          </a:p>
          <a:p>
            <a:pPr indent="-317500" lvl="0" marL="457200" rtl="0" algn="l">
              <a:spcBef>
                <a:spcPts val="0"/>
              </a:spcBef>
              <a:spcAft>
                <a:spcPts val="0"/>
              </a:spcAft>
              <a:buSzPts val="1400"/>
              <a:buChar char="●"/>
            </a:pPr>
            <a:r>
              <a:rPr lang="en"/>
              <a:t>Coordinate care &amp; concern</a:t>
            </a:r>
            <a:endParaRPr/>
          </a:p>
          <a:p>
            <a:pPr indent="-317500" lvl="0" marL="457200" rtl="0" algn="l">
              <a:spcBef>
                <a:spcPts val="0"/>
              </a:spcBef>
              <a:spcAft>
                <a:spcPts val="0"/>
              </a:spcAft>
              <a:buSzPts val="1400"/>
              <a:buChar char="●"/>
            </a:pPr>
            <a:r>
              <a:rPr lang="en"/>
              <a:t>Suspend alleged offender from duties until outcome</a:t>
            </a:r>
            <a:endParaRPr/>
          </a:p>
          <a:p>
            <a:pPr indent="-317500" lvl="0" marL="457200" rtl="0" algn="l">
              <a:spcBef>
                <a:spcPts val="0"/>
              </a:spcBef>
              <a:spcAft>
                <a:spcPts val="0"/>
              </a:spcAft>
              <a:buClr>
                <a:srgbClr val="9900FF"/>
              </a:buClr>
              <a:buSzPts val="1400"/>
              <a:buChar char="●"/>
            </a:pPr>
            <a:r>
              <a:rPr lang="en">
                <a:solidFill>
                  <a:srgbClr val="9900FF"/>
                </a:solidFill>
              </a:rPr>
              <a:t>Review all communication with lawyer</a:t>
            </a:r>
            <a:endParaRPr>
              <a:solidFill>
                <a:srgbClr val="99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Forms and permissions</a:t>
            </a:r>
            <a:endParaRPr/>
          </a:p>
        </p:txBody>
      </p:sp>
      <p:sp>
        <p:nvSpPr>
          <p:cNvPr id="121" name="Google Shape;121;p23"/>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ESMC Covenant For Abuse Prevention.</a:t>
            </a:r>
            <a:endParaRPr/>
          </a:p>
          <a:p>
            <a:pPr indent="0" lvl="0" marL="0" rtl="0" algn="l">
              <a:spcBef>
                <a:spcPts val="800"/>
              </a:spcBef>
              <a:spcAft>
                <a:spcPts val="0"/>
              </a:spcAft>
              <a:buClr>
                <a:schemeClr val="dk1"/>
              </a:buClr>
              <a:buSzPts val="1100"/>
              <a:buFont typeface="Arial"/>
              <a:buNone/>
            </a:pPr>
            <a:r>
              <a:rPr lang="en"/>
              <a:t>ESMC Church School Registration Form</a:t>
            </a:r>
            <a:endParaRPr/>
          </a:p>
          <a:p>
            <a:pPr indent="0" lvl="0" marL="0" rtl="0" algn="l">
              <a:spcBef>
                <a:spcPts val="800"/>
              </a:spcBef>
              <a:spcAft>
                <a:spcPts val="0"/>
              </a:spcAft>
              <a:buClr>
                <a:schemeClr val="dk1"/>
              </a:buClr>
              <a:buSzPts val="1100"/>
              <a:buFont typeface="Arial"/>
              <a:buNone/>
            </a:pPr>
            <a:r>
              <a:rPr lang="en"/>
              <a:t>ESMC Photo And Video Consent Form </a:t>
            </a:r>
            <a:endParaRPr/>
          </a:p>
          <a:p>
            <a:pPr indent="0" lvl="0" marL="0" rtl="0" algn="l">
              <a:spcBef>
                <a:spcPts val="800"/>
              </a:spcBef>
              <a:spcAft>
                <a:spcPts val="0"/>
              </a:spcAft>
              <a:buClr>
                <a:schemeClr val="dk1"/>
              </a:buClr>
              <a:buSzPts val="1100"/>
              <a:buFont typeface="Arial"/>
              <a:buNone/>
            </a:pPr>
            <a:r>
              <a:rPr lang="en">
                <a:solidFill>
                  <a:srgbClr val="9900FF"/>
                </a:solidFill>
              </a:rPr>
              <a:t>ESMC: Specific Online Name Mention Consent Form</a:t>
            </a:r>
            <a:endParaRPr>
              <a:solidFill>
                <a:srgbClr val="9900FF"/>
              </a:solidFill>
            </a:endParaRPr>
          </a:p>
          <a:p>
            <a:pPr indent="0" lvl="0" marL="0" rtl="0" algn="l">
              <a:spcBef>
                <a:spcPts val="800"/>
              </a:spcBef>
              <a:spcAft>
                <a:spcPts val="0"/>
              </a:spcAft>
              <a:buClr>
                <a:schemeClr val="dk1"/>
              </a:buClr>
              <a:buSzPts val="1100"/>
              <a:buFont typeface="Arial"/>
              <a:buNone/>
            </a:pPr>
            <a:r>
              <a:rPr lang="en"/>
              <a:t>ESMC Abuse Incident Report </a:t>
            </a:r>
            <a:endParaRPr/>
          </a:p>
          <a:p>
            <a:pPr indent="0" lvl="0" marL="0" rtl="0" algn="l">
              <a:spcBef>
                <a:spcPts val="800"/>
              </a:spcBef>
              <a:spcAft>
                <a:spcPts val="0"/>
              </a:spcAft>
              <a:buClr>
                <a:schemeClr val="dk1"/>
              </a:buClr>
              <a:buSzPts val="1100"/>
              <a:buFont typeface="Arial"/>
              <a:buNone/>
            </a:pPr>
            <a:r>
              <a:rPr lang="en"/>
              <a:t>ESMC General Off-site Consent Form </a:t>
            </a:r>
            <a:endParaRPr/>
          </a:p>
          <a:p>
            <a:pPr indent="0" lvl="0" marL="0" rtl="0" algn="l">
              <a:spcBef>
                <a:spcPts val="800"/>
              </a:spcBef>
              <a:spcAft>
                <a:spcPts val="0"/>
              </a:spcAft>
              <a:buClr>
                <a:schemeClr val="dk1"/>
              </a:buClr>
              <a:buSzPts val="1100"/>
              <a:buFont typeface="Arial"/>
              <a:buNone/>
            </a:pPr>
            <a:r>
              <a:t/>
            </a:r>
            <a:endParaRPr/>
          </a:p>
          <a:p>
            <a:pPr indent="0" lvl="0" marL="0" rtl="0" algn="l">
              <a:spcBef>
                <a:spcPts val="800"/>
              </a:spcBef>
              <a:spcAft>
                <a:spcPts val="1200"/>
              </a:spcAft>
              <a:buNone/>
            </a:pPr>
            <a:r>
              <a:t/>
            </a:r>
            <a:endParaRPr/>
          </a:p>
        </p:txBody>
      </p:sp>
      <p:sp>
        <p:nvSpPr>
          <p:cNvPr id="122" name="Google Shape;122;p23"/>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rgbClr val="9900FF"/>
                </a:solidFill>
              </a:rPr>
              <a:t>We don’t post pictures of kids without general parental consent (requested every 2 years).  We don’t post names without specific per post parental consent.</a:t>
            </a:r>
            <a:endParaRPr>
              <a:solidFill>
                <a:srgbClr val="9900FF"/>
              </a:solidFill>
            </a:endParaRPr>
          </a:p>
          <a:p>
            <a:pPr indent="0" lvl="0" marL="0" rtl="0" algn="l">
              <a:spcBef>
                <a:spcPts val="1200"/>
              </a:spcBef>
              <a:spcAft>
                <a:spcPts val="1200"/>
              </a:spcAft>
              <a:buNone/>
            </a:pPr>
            <a:r>
              <a:rPr lang="en">
                <a:solidFill>
                  <a:srgbClr val="9900FF"/>
                </a:solidFill>
              </a:rPr>
              <a:t>Any adult can opt-out of having information posted.</a:t>
            </a:r>
            <a:endParaRPr>
              <a:solidFill>
                <a:srgbClr val="9900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8" name="Google Shape;128;p2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
        <p:nvSpPr>
          <p:cNvPr id="129" name="Google Shape;129;p2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Kids</a:t>
            </a:r>
            <a:endParaRPr/>
          </a:p>
        </p:txBody>
      </p:sp>
      <p:sp>
        <p:nvSpPr>
          <p:cNvPr id="135" name="Google Shape;135;p25"/>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Safe Church</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Greetings//Displays of Affection</a:t>
            </a:r>
            <a:endParaRPr/>
          </a:p>
        </p:txBody>
      </p:sp>
      <p:sp>
        <p:nvSpPr>
          <p:cNvPr id="141" name="Google Shape;141;p26"/>
          <p:cNvSpPr txBox="1"/>
          <p:nvPr>
            <p:ph idx="1" type="body"/>
          </p:nvPr>
        </p:nvSpPr>
        <p:spPr>
          <a:xfrm>
            <a:off x="311700" y="1152475"/>
            <a:ext cx="71520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We want everyone to feel respected, safe and comfortable </a:t>
            </a:r>
            <a:endParaRPr/>
          </a:p>
          <a:p>
            <a:pPr indent="0" lvl="0" marL="0" rtl="0" algn="l">
              <a:spcBef>
                <a:spcPts val="1200"/>
              </a:spcBef>
              <a:spcAft>
                <a:spcPts val="0"/>
              </a:spcAft>
              <a:buClr>
                <a:schemeClr val="dk1"/>
              </a:buClr>
              <a:buSzPts val="1100"/>
              <a:buFont typeface="Arial"/>
              <a:buNone/>
            </a:pPr>
            <a:r>
              <a:rPr lang="en"/>
              <a:t>We practice consent- always ask before giving any physical affection. Teachers will do this, and students should also. Remember that as teachers you are modeling appropriate practices.</a:t>
            </a:r>
            <a:endParaRPr/>
          </a:p>
          <a:p>
            <a:pPr indent="0" lvl="0" marL="0" rtl="0" algn="l">
              <a:spcBef>
                <a:spcPts val="1200"/>
              </a:spcBef>
              <a:spcAft>
                <a:spcPts val="0"/>
              </a:spcAft>
              <a:buClr>
                <a:schemeClr val="dk1"/>
              </a:buClr>
              <a:buSzPts val="1100"/>
              <a:buFont typeface="Arial"/>
              <a:buNone/>
            </a:pPr>
            <a:r>
              <a:rPr lang="en"/>
              <a:t>Any refusal of a display of affection will be respected- it is ok to say "no thank you".</a:t>
            </a:r>
            <a:endParaRPr/>
          </a:p>
          <a:p>
            <a:pPr indent="0" lvl="0" marL="0" rtl="0" algn="l">
              <a:spcBef>
                <a:spcPts val="1200"/>
              </a:spcBef>
              <a:spcAft>
                <a:spcPts val="0"/>
              </a:spcAft>
              <a:buClr>
                <a:schemeClr val="dk1"/>
              </a:buClr>
              <a:buSzPts val="1100"/>
              <a:buFont typeface="Arial"/>
              <a:buNone/>
            </a:pPr>
            <a:r>
              <a:rPr lang="en"/>
              <a:t>Appropriate displays of physical affection should always offer the recipient choices eg side to side hug or handshake, or pat on the back or forearm.</a:t>
            </a:r>
            <a:endParaRPr/>
          </a:p>
          <a:p>
            <a:pPr indent="0" lvl="0" marL="0" rtl="0" algn="l">
              <a:spcBef>
                <a:spcPts val="1200"/>
              </a:spcBef>
              <a:spcAft>
                <a:spcPts val="0"/>
              </a:spcAft>
              <a:buClr>
                <a:schemeClr val="dk1"/>
              </a:buClr>
              <a:buSzPts val="1100"/>
              <a:buFont typeface="Arial"/>
              <a:buNone/>
            </a:pPr>
            <a:r>
              <a:rPr lang="en"/>
              <a:t>Thumbs up sign is a non-physical touch option.</a:t>
            </a:r>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Washroom Use</a:t>
            </a:r>
            <a:endParaRPr/>
          </a:p>
        </p:txBody>
      </p:sp>
      <p:sp>
        <p:nvSpPr>
          <p:cNvPr id="147" name="Google Shape;147;p27"/>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Children and youth are encouraged to use washroom facilities before and after classes or programs.</a:t>
            </a:r>
            <a:endParaRPr/>
          </a:p>
          <a:p>
            <a:pPr indent="0" lvl="0" marL="0" rtl="0" algn="l">
              <a:spcBef>
                <a:spcPts val="1200"/>
              </a:spcBef>
              <a:spcAft>
                <a:spcPts val="1200"/>
              </a:spcAft>
              <a:buNone/>
            </a:pPr>
            <a:r>
              <a:rPr lang="en"/>
              <a:t>Review your particular procedure for washroom use.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Sign-In/Sign-Out for &lt;gr.1</a:t>
            </a:r>
            <a:endParaRPr/>
          </a:p>
        </p:txBody>
      </p:sp>
      <p:sp>
        <p:nvSpPr>
          <p:cNvPr id="153" name="Google Shape;153;p28"/>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Review with children that they must wait until their approved adult signs them out, before leaving the classroom.</a:t>
            </a:r>
            <a:endParaRPr/>
          </a:p>
        </p:txBody>
      </p:sp>
      <p:sp>
        <p:nvSpPr>
          <p:cNvPr id="154" name="Google Shape;154;p28"/>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0" name="Google Shape;160;p29"/>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
        <p:nvSpPr>
          <p:cNvPr id="161" name="Google Shape;161;p29"/>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0"/>
          <p:cNvSpPr txBox="1"/>
          <p:nvPr>
            <p:ph type="title"/>
          </p:nvPr>
        </p:nvSpPr>
        <p:spPr>
          <a:xfrm>
            <a:off x="311700" y="1878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Definitions</a:t>
            </a:r>
            <a:endParaRPr/>
          </a:p>
        </p:txBody>
      </p:sp>
      <p:sp>
        <p:nvSpPr>
          <p:cNvPr id="167" name="Google Shape;167;p30"/>
          <p:cNvSpPr txBox="1"/>
          <p:nvPr>
            <p:ph idx="1" type="body"/>
          </p:nvPr>
        </p:nvSpPr>
        <p:spPr>
          <a:xfrm>
            <a:off x="311700" y="86355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Abuse:</a:t>
            </a:r>
            <a:r>
              <a:rPr lang="en" sz="1000">
                <a:solidFill>
                  <a:schemeClr val="dk1"/>
                </a:solidFill>
                <a:latin typeface="Times New Roman"/>
                <a:ea typeface="Times New Roman"/>
                <a:cs typeface="Times New Roman"/>
                <a:sym typeface="Times New Roman"/>
              </a:rPr>
              <a:t> to use wrongly, to maltreat, to injure. It is the misuse of power by a person in a position of trust. Abuse may take various forms: physical abuse, emotional abuse, sexual abuse and spiritual abuse (see below for definitions)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Adult:</a:t>
            </a:r>
            <a:r>
              <a:rPr lang="en" sz="1000">
                <a:solidFill>
                  <a:schemeClr val="dk1"/>
                </a:solidFill>
                <a:latin typeface="Times New Roman"/>
                <a:ea typeface="Times New Roman"/>
                <a:cs typeface="Times New Roman"/>
                <a:sym typeface="Times New Roman"/>
              </a:rPr>
              <a:t> anyone eighteen (18) years of age or older 	</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Assault:</a:t>
            </a:r>
            <a:r>
              <a:rPr lang="en" sz="1000">
                <a:solidFill>
                  <a:schemeClr val="dk1"/>
                </a:solidFill>
                <a:latin typeface="Times New Roman"/>
                <a:ea typeface="Times New Roman"/>
                <a:cs typeface="Times New Roman"/>
                <a:sym typeface="Times New Roman"/>
              </a:rPr>
              <a:t> to cause bodily harm by inappropriately applying force to another person; to attempt or threaten to apply force; or, to accost or impede another person while openly carrying a weapon.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Child or children:</a:t>
            </a:r>
            <a:r>
              <a:rPr lang="en" sz="1000">
                <a:solidFill>
                  <a:schemeClr val="dk1"/>
                </a:solidFill>
                <a:latin typeface="Times New Roman"/>
                <a:ea typeface="Times New Roman"/>
                <a:cs typeface="Times New Roman"/>
                <a:sym typeface="Times New Roman"/>
              </a:rPr>
              <a:t> anyone under the age of consent, which in Canada is 16.</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Child neglect:</a:t>
            </a:r>
            <a:r>
              <a:rPr lang="en" sz="1000">
                <a:solidFill>
                  <a:schemeClr val="dk1"/>
                </a:solidFill>
                <a:latin typeface="Times New Roman"/>
                <a:ea typeface="Times New Roman"/>
                <a:cs typeface="Times New Roman"/>
                <a:sym typeface="Times New Roman"/>
              </a:rPr>
              <a:t> the failure to meet a child’s basic needs for food, clothing, shelter, sleep, medical attention, education, and protection from harm</a:t>
            </a:r>
            <a:r>
              <a:rPr baseline="30000" lang="en" sz="1000">
                <a:solidFill>
                  <a:schemeClr val="dk1"/>
                </a:solidFill>
                <a:latin typeface="Times New Roman"/>
                <a:ea typeface="Times New Roman"/>
                <a:cs typeface="Times New Roman"/>
                <a:sym typeface="Times New Roman"/>
              </a:rPr>
              <a:t>22</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Church member:</a:t>
            </a:r>
            <a:r>
              <a:rPr lang="en" sz="1000">
                <a:solidFill>
                  <a:schemeClr val="dk1"/>
                </a:solidFill>
                <a:latin typeface="Times New Roman"/>
                <a:ea typeface="Times New Roman"/>
                <a:cs typeface="Times New Roman"/>
                <a:sym typeface="Times New Roman"/>
              </a:rPr>
              <a:t> in this policy church member refers to any person who is an employee or volunteer for any activity involving position of power or interaction with children, youth or vulnerable persons.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000"/>
          </a:p>
        </p:txBody>
      </p:sp>
      <p:sp>
        <p:nvSpPr>
          <p:cNvPr id="168" name="Google Shape;168;p30"/>
          <p:cNvSpPr txBox="1"/>
          <p:nvPr>
            <p:ph idx="2" type="body"/>
          </p:nvPr>
        </p:nvSpPr>
        <p:spPr>
          <a:xfrm>
            <a:off x="4832400" y="422100"/>
            <a:ext cx="3999900" cy="441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i="1" lang="en" sz="1000">
                <a:solidFill>
                  <a:schemeClr val="dk1"/>
                </a:solidFill>
                <a:latin typeface="Times New Roman"/>
                <a:ea typeface="Times New Roman"/>
                <a:cs typeface="Times New Roman"/>
                <a:sym typeface="Times New Roman"/>
              </a:rPr>
              <a:t>Consent:</a:t>
            </a:r>
            <a:r>
              <a:rPr lang="en" sz="1000">
                <a:solidFill>
                  <a:schemeClr val="dk1"/>
                </a:solidFill>
                <a:latin typeface="Times New Roman"/>
                <a:ea typeface="Times New Roman"/>
                <a:cs typeface="Times New Roman"/>
                <a:sym typeface="Times New Roman"/>
              </a:rPr>
              <a:t> “Consent is an agreement to engage in an activity; it occurs when you ask, or give, permission to do something. People use consent in their daily life, including giving and asking for consent for food or drink, physical touch, to take a picture, or to participate in an activity. In the context of sexual activities, consent refers to giving voluntary permission to engage in a sexual activity. Consent:</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Is a freely given enthusiastic yes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Is ongoing, continuously discussed</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Can be taken away at any time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Clr>
                <a:schemeClr val="dk1"/>
              </a:buClr>
              <a:buSzPts val="1100"/>
              <a:buFont typeface="Arial"/>
              <a:buNone/>
            </a:pPr>
            <a:r>
              <a:rPr lang="en" sz="1000">
                <a:solidFill>
                  <a:schemeClr val="dk1"/>
                </a:solidFill>
                <a:latin typeface="Times New Roman"/>
                <a:ea typeface="Times New Roman"/>
                <a:cs typeface="Times New Roman"/>
                <a:sym typeface="Times New Roman"/>
              </a:rPr>
              <a:t>Consent must be asked for and given at each stage of a sexual interaction and/or when there is a shift from one sexual activity to another (e.g., persons move from hugging to – {get/give consent} – kissing). Consent must be given voluntarily. Even if a person has consented to sexual activity in the past, consent must be asked for each time. There is no voluntary consent when:</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You are asked repeatedly until you give someone the answer they want to hear.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Someone uses their power or authority to manipulate your answer.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000">
                <a:solidFill>
                  <a:schemeClr val="dk1"/>
                </a:solidFill>
              </a:rPr>
              <a:t>·</a:t>
            </a:r>
            <a:r>
              <a:rPr lang="en" sz="1000">
                <a:solidFill>
                  <a:schemeClr val="dk1"/>
                </a:solidFill>
                <a:latin typeface="Times New Roman"/>
                <a:ea typeface="Times New Roman"/>
                <a:cs typeface="Times New Roman"/>
                <a:sym typeface="Times New Roman"/>
              </a:rPr>
              <a:t>  	When you are intoxicated or incapacitated.”</a:t>
            </a:r>
            <a:endParaRPr sz="1000">
              <a:solidFill>
                <a:schemeClr val="dk1"/>
              </a:solidFill>
              <a:latin typeface="Times New Roman"/>
              <a:ea typeface="Times New Roman"/>
              <a:cs typeface="Times New Roman"/>
              <a:sym typeface="Times New Roman"/>
            </a:endParaRPr>
          </a:p>
          <a:p>
            <a:pPr indent="0" lvl="0" marL="457200" rtl="0" algn="l">
              <a:spcBef>
                <a:spcPts val="800"/>
              </a:spcBef>
              <a:spcAft>
                <a:spcPts val="0"/>
              </a:spcAft>
              <a:buClr>
                <a:schemeClr val="dk1"/>
              </a:buClr>
              <a:buSzPts val="1100"/>
              <a:buFont typeface="Arial"/>
              <a:buNone/>
            </a:pPr>
            <a:r>
              <a:rPr lang="en" sz="1000">
                <a:solidFill>
                  <a:schemeClr val="dk1"/>
                </a:solidFill>
                <a:latin typeface="Times New Roman"/>
                <a:ea typeface="Times New Roman"/>
                <a:cs typeface="Times New Roman"/>
                <a:sym typeface="Times New Roman"/>
              </a:rPr>
              <a:t>(from</a:t>
            </a:r>
            <a:r>
              <a:rPr lang="en" sz="1000">
                <a:solidFill>
                  <a:schemeClr val="dk1"/>
                </a:solidFill>
                <a:uFill>
                  <a:noFill/>
                </a:uFill>
                <a:latin typeface="Times New Roman"/>
                <a:ea typeface="Times New Roman"/>
                <a:cs typeface="Times New Roman"/>
                <a:sym typeface="Times New Roman"/>
                <a:hlinkClick r:id="rId3">
                  <a:extLst>
                    <a:ext uri="{A12FA001-AC4F-418D-AE19-62706E023703}">
                      <ahyp:hlinkClr val="tx"/>
                    </a:ext>
                  </a:extLst>
                </a:hlinkClick>
              </a:rPr>
              <a:t> </a:t>
            </a:r>
            <a:r>
              <a:rPr lang="en" sz="1000" u="sng">
                <a:solidFill>
                  <a:schemeClr val="accent5"/>
                </a:solidFill>
                <a:latin typeface="Times New Roman"/>
                <a:ea typeface="Times New Roman"/>
                <a:cs typeface="Times New Roman"/>
                <a:sym typeface="Times New Roman"/>
                <a:hlinkClick r:id="rId4">
                  <a:extLst>
                    <a:ext uri="{A12FA001-AC4F-418D-AE19-62706E023703}">
                      <ahyp:hlinkClr val="tx"/>
                    </a:ext>
                  </a:extLst>
                </a:hlinkClick>
              </a:rPr>
              <a:t>https://www2.gov.bc.ca/gov/content/safe-campuses-bc/what-is-consent</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31"/>
          <p:cNvSpPr txBox="1"/>
          <p:nvPr>
            <p:ph idx="1" type="body"/>
          </p:nvPr>
        </p:nvSpPr>
        <p:spPr>
          <a:xfrm>
            <a:off x="311700" y="25750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Emotional abuse:</a:t>
            </a:r>
            <a:r>
              <a:rPr lang="en" sz="1000">
                <a:solidFill>
                  <a:schemeClr val="dk1"/>
                </a:solidFill>
                <a:latin typeface="Times New Roman"/>
                <a:ea typeface="Times New Roman"/>
                <a:cs typeface="Times New Roman"/>
                <a:sym typeface="Times New Roman"/>
              </a:rPr>
              <a:t> a pattern of behaviour that attacks a child, or another person’s emotional development and sense of self-worth. It includes excessive, aggressive or unreasonable demands that place expectations on a child beyond his or her capacity. Examples include attempts to control, constantly criticizing, teasing, belittling, insulting, rejecting, ignoring or isolating the child.</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DARVO</a:t>
            </a:r>
            <a:r>
              <a:rPr lang="en" sz="1000">
                <a:solidFill>
                  <a:schemeClr val="dk1"/>
                </a:solidFill>
                <a:latin typeface="Times New Roman"/>
                <a:ea typeface="Times New Roman"/>
                <a:cs typeface="Times New Roman"/>
                <a:sym typeface="Times New Roman"/>
              </a:rPr>
              <a:t> refers to a reaction perpetrators of wrong doing, particularly sexual offenders, may display in response to being held accountable for their behavior. DARVO stands for "Deny, Attack, and Reverse Victim and Offender." The perpetrator or offender may Deny the behavior, Attack the individual doing the confronting, and Reverse the roles of Victim and Offender such that the perpetrator assumes the victim role and turns the true victim -- or the whistle blower -- into an alleged offender. This occurs, for instance, when an actually guilty perpetrator assumes the role of "falsely accused" and attacks the accuser's credibility and blames the accuser of being the perpetrator of a false accusation. (from</a:t>
            </a:r>
            <a:r>
              <a:rPr lang="en" sz="1000">
                <a:solidFill>
                  <a:schemeClr val="dk1"/>
                </a:solidFill>
                <a:uFill>
                  <a:noFill/>
                </a:uFill>
                <a:latin typeface="Times New Roman"/>
                <a:ea typeface="Times New Roman"/>
                <a:cs typeface="Times New Roman"/>
                <a:sym typeface="Times New Roman"/>
                <a:hlinkClick r:id="rId3">
                  <a:extLst>
                    <a:ext uri="{A12FA001-AC4F-418D-AE19-62706E023703}">
                      <ahyp:hlinkClr val="tx"/>
                    </a:ext>
                  </a:extLst>
                </a:hlinkClick>
              </a:rPr>
              <a:t> </a:t>
            </a:r>
            <a:r>
              <a:rPr lang="en" sz="1000" u="sng">
                <a:solidFill>
                  <a:schemeClr val="hlink"/>
                </a:solidFill>
                <a:latin typeface="Times New Roman"/>
                <a:ea typeface="Times New Roman"/>
                <a:cs typeface="Times New Roman"/>
                <a:sym typeface="Times New Roman"/>
                <a:hlinkClick r:id="rId4"/>
              </a:rPr>
              <a:t>https://dynamic.uoregon.edu/jjf/defineDARVO.html</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800"/>
              </a:spcAft>
              <a:buNone/>
            </a:pPr>
            <a:r>
              <a:rPr b="1" i="1" lang="en" sz="1000">
                <a:solidFill>
                  <a:schemeClr val="dk1"/>
                </a:solidFill>
                <a:latin typeface="Times New Roman"/>
                <a:ea typeface="Times New Roman"/>
                <a:cs typeface="Times New Roman"/>
                <a:sym typeface="Times New Roman"/>
              </a:rPr>
              <a:t>Harassment:</a:t>
            </a:r>
            <a:r>
              <a:rPr lang="en" sz="1000">
                <a:solidFill>
                  <a:schemeClr val="dk1"/>
                </a:solidFill>
                <a:latin typeface="Times New Roman"/>
                <a:ea typeface="Times New Roman"/>
                <a:cs typeface="Times New Roman"/>
                <a:sym typeface="Times New Roman"/>
              </a:rPr>
              <a:t> repeated subtle or overt action, particularly by a person in a position of authority, which causes the recipient to feel attacked, demeaned, intimidated or manipulated. The Ontario Human Rights Code defines harassment in subsection 10(1) as "engaging in a course of vexatious comment or conduct that is known or ought reasonably to be known to be unwelcome.” (from</a:t>
            </a:r>
            <a:r>
              <a:rPr lang="en" sz="1000">
                <a:solidFill>
                  <a:schemeClr val="dk1"/>
                </a:solidFill>
                <a:uFill>
                  <a:noFill/>
                </a:uFill>
                <a:latin typeface="Times New Roman"/>
                <a:ea typeface="Times New Roman"/>
                <a:cs typeface="Times New Roman"/>
                <a:sym typeface="Times New Roman"/>
                <a:hlinkClick r:id="rId5">
                  <a:extLst>
                    <a:ext uri="{A12FA001-AC4F-418D-AE19-62706E023703}">
                      <ahyp:hlinkClr val="tx"/>
                    </a:ext>
                  </a:extLst>
                </a:hlinkClick>
              </a:rPr>
              <a:t> </a:t>
            </a:r>
            <a:r>
              <a:rPr lang="en" sz="1000" u="sng">
                <a:solidFill>
                  <a:schemeClr val="hlink"/>
                </a:solidFill>
                <a:latin typeface="Times New Roman"/>
                <a:ea typeface="Times New Roman"/>
                <a:cs typeface="Times New Roman"/>
                <a:sym typeface="Times New Roman"/>
                <a:hlinkClick r:id="rId6"/>
              </a:rPr>
              <a:t>http://www.ohrc.on.ca/en/ontario-human-rights-code</a:t>
            </a:r>
            <a:r>
              <a:rPr lang="en" sz="1000">
                <a:solidFill>
                  <a:schemeClr val="dk1"/>
                </a:solidFill>
                <a:latin typeface="Times New Roman"/>
                <a:ea typeface="Times New Roman"/>
                <a:cs typeface="Times New Roman"/>
                <a:sym typeface="Times New Roman"/>
              </a:rPr>
              <a:t>)</a:t>
            </a:r>
            <a:endParaRPr sz="1000"/>
          </a:p>
        </p:txBody>
      </p:sp>
      <p:sp>
        <p:nvSpPr>
          <p:cNvPr id="174" name="Google Shape;174;p31"/>
          <p:cNvSpPr txBox="1"/>
          <p:nvPr>
            <p:ph idx="2" type="body"/>
          </p:nvPr>
        </p:nvSpPr>
        <p:spPr>
          <a:xfrm>
            <a:off x="4811825" y="25750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Improper discipline:</a:t>
            </a:r>
            <a:r>
              <a:rPr lang="en" sz="1000">
                <a:solidFill>
                  <a:schemeClr val="dk1"/>
                </a:solidFill>
                <a:latin typeface="Times New Roman"/>
                <a:ea typeface="Times New Roman"/>
                <a:cs typeface="Times New Roman"/>
                <a:sym typeface="Times New Roman"/>
              </a:rPr>
              <a:t> inappropriate and harmful attempts to control a child or another person. Improper discipline includes yelling or screaming at children, threatening them or physically hurting them. By contrast, proper discipline involves establishing clear boundaries of acceptable behaviour and maintaining such behavioural expectations with firm and kind expressions of authority.</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Improper touching:</a:t>
            </a:r>
            <a:r>
              <a:rPr lang="en" sz="1000">
                <a:solidFill>
                  <a:schemeClr val="dk1"/>
                </a:solidFill>
                <a:latin typeface="Times New Roman"/>
                <a:ea typeface="Times New Roman"/>
                <a:cs typeface="Times New Roman"/>
                <a:sym typeface="Times New Roman"/>
              </a:rPr>
              <a:t> not consensual touching. This includes:</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latin typeface="Times New Roman"/>
                <a:ea typeface="Times New Roman"/>
                <a:cs typeface="Times New Roman"/>
                <a:sym typeface="Times New Roman"/>
              </a:rPr>
              <a:t>1.     “Unwanted sexual intercourse or other sexual acts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2.     Unwanted touching of intimate areas of another’s body, such as the breasts or buttocks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3.     Unwanted touching of non-intimate areas of another’s body, depending on the circumstances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4.     Gestures or acts that could be interpreted as sexual solicitation</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Touching that is inappropriate based on relationship, for example, sexual touching involving an adult and a child” (</a:t>
            </a:r>
            <a:r>
              <a:rPr lang="en" sz="1000" u="sng">
                <a:solidFill>
                  <a:schemeClr val="accent5"/>
                </a:solidFill>
                <a:latin typeface="Times New Roman"/>
                <a:ea typeface="Times New Roman"/>
                <a:cs typeface="Times New Roman"/>
                <a:sym typeface="Times New Roman"/>
                <a:hlinkClick r:id="rId7">
                  <a:extLst>
                    <a:ext uri="{A12FA001-AC4F-418D-AE19-62706E023703}">
                      <ahyp:hlinkClr val="tx"/>
                    </a:ext>
                  </a:extLst>
                </a:hlinkClick>
              </a:rPr>
              <a:t>https://www.jpllaw.net/sex-crimes/inappropriate-touching#:~:text=Unwanted%20touching%20of%20non%2Dintimate,an%20adult%20and%20a%20child</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Physical abuse:</a:t>
            </a:r>
            <a:r>
              <a:rPr lang="en" sz="1000">
                <a:solidFill>
                  <a:schemeClr val="dk1"/>
                </a:solidFill>
                <a:latin typeface="Times New Roman"/>
                <a:ea typeface="Times New Roman"/>
                <a:cs typeface="Times New Roman"/>
                <a:sym typeface="Times New Roman"/>
              </a:rPr>
              <a:t> deliberate physical force or action that results, or could result, in non-accidental injury to a child or person. It can include punching, slapping, beating, shaking, burning, biting or throwing someone. It is different from what is considered reasonable discipline.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Motivations</a:t>
            </a:r>
            <a:endParaRPr/>
          </a:p>
        </p:txBody>
      </p:sp>
      <p:sp>
        <p:nvSpPr>
          <p:cNvPr id="62" name="Google Shape;62;p1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Something like only 6 of the 180 insurance companies are willing to do churches still.</a:t>
            </a:r>
            <a:endParaRPr/>
          </a:p>
          <a:p>
            <a:pPr indent="0" lvl="0" marL="0" rtl="0" algn="l">
              <a:spcBef>
                <a:spcPts val="1200"/>
              </a:spcBef>
              <a:spcAft>
                <a:spcPts val="0"/>
              </a:spcAft>
              <a:buNone/>
            </a:pPr>
            <a:r>
              <a:rPr lang="en"/>
              <a:t>Safe Church methods ward away problem people.</a:t>
            </a:r>
            <a:endParaRPr/>
          </a:p>
          <a:p>
            <a:pPr indent="0" lvl="0" marL="0" rtl="0" algn="l">
              <a:spcBef>
                <a:spcPts val="1200"/>
              </a:spcBef>
              <a:spcAft>
                <a:spcPts val="1200"/>
              </a:spcAft>
              <a:buNone/>
            </a:pPr>
            <a:r>
              <a:t/>
            </a:r>
            <a:endParaRPr/>
          </a:p>
        </p:txBody>
      </p:sp>
      <p:sp>
        <p:nvSpPr>
          <p:cNvPr id="63" name="Google Shape;63;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We have a Duty of Care.</a:t>
            </a:r>
            <a:endParaRPr/>
          </a:p>
          <a:p>
            <a:pPr indent="0" lvl="0" marL="0" rtl="0" algn="l">
              <a:spcBef>
                <a:spcPts val="1200"/>
              </a:spcBef>
              <a:spcAft>
                <a:spcPts val="0"/>
              </a:spcAft>
              <a:buNone/>
            </a:pPr>
            <a:r>
              <a:rPr lang="en"/>
              <a:t>Actual Knowledge - if ignored you are still responsible.</a:t>
            </a:r>
            <a:endParaRPr/>
          </a:p>
          <a:p>
            <a:pPr indent="0" lvl="0" marL="0" rtl="0" algn="l">
              <a:spcBef>
                <a:spcPts val="1200"/>
              </a:spcBef>
              <a:spcAft>
                <a:spcPts val="0"/>
              </a:spcAft>
              <a:buNone/>
            </a:pPr>
            <a:r>
              <a:rPr lang="en"/>
              <a:t>Implied knowledge - knowledge that was reasonable to find out</a:t>
            </a:r>
            <a:endParaRPr/>
          </a:p>
          <a:p>
            <a:pPr indent="0" lvl="0" marL="0" rtl="0" algn="l">
              <a:spcBef>
                <a:spcPts val="1200"/>
              </a:spcBef>
              <a:spcAft>
                <a:spcPts val="0"/>
              </a:spcAft>
              <a:buNone/>
            </a:pPr>
            <a:r>
              <a:rPr lang="en"/>
              <a:t>Actual and Implied knowledge are equal in the eyes of the law</a:t>
            </a:r>
            <a:endParaRPr/>
          </a:p>
          <a:p>
            <a:pPr indent="0" lvl="0" marL="0" rtl="0" algn="l">
              <a:spcBef>
                <a:spcPts val="1200"/>
              </a:spcBef>
              <a:spcAft>
                <a:spcPts val="0"/>
              </a:spcAft>
              <a:buClr>
                <a:schemeClr val="dk1"/>
              </a:buClr>
              <a:buSzPts val="1100"/>
              <a:buFont typeface="Arial"/>
              <a:buNone/>
            </a:pPr>
            <a:r>
              <a:rPr lang="en"/>
              <a:t>Many things are required by our insurance.</a:t>
            </a:r>
            <a:endParaRPr/>
          </a:p>
          <a:p>
            <a:pPr indent="0" lvl="0" marL="0" rtl="0" algn="l">
              <a:spcBef>
                <a:spcPts val="1200"/>
              </a:spcBef>
              <a:spcAft>
                <a:spcPts val="1200"/>
              </a:spcAft>
              <a:buClr>
                <a:schemeClr val="dk1"/>
              </a:buClr>
              <a:buSzPts val="1100"/>
              <a:buFont typeface="Arial"/>
              <a:buNone/>
            </a:pPr>
            <a:r>
              <a:rPr lang="en">
                <a:solidFill>
                  <a:srgbClr val="9900FF"/>
                </a:solidFill>
              </a:rPr>
              <a:t>Things in purple/pink are probably new since last released policy.</a:t>
            </a:r>
            <a:endParaRPr>
              <a:solidFill>
                <a:srgbClr val="9900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2"/>
          <p:cNvSpPr txBox="1"/>
          <p:nvPr>
            <p:ph idx="1" type="body"/>
          </p:nvPr>
        </p:nvSpPr>
        <p:spPr>
          <a:xfrm>
            <a:off x="311700" y="29865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Sexual abuse/assault:</a:t>
            </a:r>
            <a:r>
              <a:rPr lang="en" sz="1000">
                <a:solidFill>
                  <a:schemeClr val="dk1"/>
                </a:solidFill>
                <a:latin typeface="Times New Roman"/>
                <a:ea typeface="Times New Roman"/>
                <a:cs typeface="Times New Roman"/>
                <a:sym typeface="Times New Roman"/>
              </a:rPr>
              <a:t> any sexual exploitation of a child or another person, whether consensual or not, by another person. Physical, psychological or emotional coercion is intrinsic to sexual abuse. It is against the law to touch a child or vulnerable person for a sexual purpose; to encourage or force a child or vulnerable person to touch another person in a sexual way; to encourage or force a child or vulnerable person to participate in any sexual activity; or tell a child or vulnerable person to touch him or herself for an adult’s or child’s sexual purposes. Sexual abuse can take many forms: for example, sexual intercourse, exposing private parts, indecent phone calls, fondling for sexual purposes, watching a child undress for sexual pleasure, allowing a child to look at, or perform in, pornographic pictures or videos; or to engage in prostitution.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Spiritual abuse:</a:t>
            </a:r>
            <a:r>
              <a:rPr lang="en" sz="1000">
                <a:solidFill>
                  <a:schemeClr val="dk1"/>
                </a:solidFill>
                <a:latin typeface="Times New Roman"/>
                <a:ea typeface="Times New Roman"/>
                <a:cs typeface="Times New Roman"/>
                <a:sym typeface="Times New Roman"/>
              </a:rPr>
              <a:t> the manipulation and exploitation of others by the misuse of spiritual privilege, authority and power.</a:t>
            </a:r>
            <a:r>
              <a:rPr baseline="30000" lang="en" sz="1000">
                <a:solidFill>
                  <a:schemeClr val="dk1"/>
                </a:solidFill>
                <a:latin typeface="Times New Roman"/>
                <a:ea typeface="Times New Roman"/>
                <a:cs typeface="Times New Roman"/>
                <a:sym typeface="Times New Roman"/>
              </a:rPr>
              <a:t>9</a:t>
            </a:r>
            <a:endParaRPr baseline="30000"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Survivor centred approach:</a:t>
            </a:r>
            <a:r>
              <a:rPr lang="en" sz="1000">
                <a:solidFill>
                  <a:schemeClr val="dk1"/>
                </a:solidFill>
                <a:latin typeface="Times New Roman"/>
                <a:ea typeface="Times New Roman"/>
                <a:cs typeface="Times New Roman"/>
                <a:sym typeface="Times New Roman"/>
              </a:rPr>
              <a:t>  A survivor-centred approach aims to put the rights of each survivor at the forefront of all actions and ensure that each survivor is treated with dignity and respect.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Youth:</a:t>
            </a:r>
            <a:r>
              <a:rPr lang="en" sz="1000">
                <a:solidFill>
                  <a:schemeClr val="dk1"/>
                </a:solidFill>
                <a:latin typeface="Times New Roman"/>
                <a:ea typeface="Times New Roman"/>
                <a:cs typeface="Times New Roman"/>
                <a:sym typeface="Times New Roman"/>
              </a:rPr>
              <a:t> person aged 16 or 17</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000"/>
          </a:p>
        </p:txBody>
      </p:sp>
      <p:sp>
        <p:nvSpPr>
          <p:cNvPr id="180" name="Google Shape;180;p32"/>
          <p:cNvSpPr txBox="1"/>
          <p:nvPr>
            <p:ph idx="2" type="body"/>
          </p:nvPr>
        </p:nvSpPr>
        <p:spPr>
          <a:xfrm>
            <a:off x="4832400" y="29865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Vulnerable persons:</a:t>
            </a:r>
            <a:r>
              <a:rPr lang="en" sz="1000">
                <a:solidFill>
                  <a:schemeClr val="dk1"/>
                </a:solidFill>
                <a:latin typeface="Times New Roman"/>
                <a:ea typeface="Times New Roman"/>
                <a:cs typeface="Times New Roman"/>
                <a:sym typeface="Times New Roman"/>
              </a:rPr>
              <a:t> a person in need of special care, support or protection because of age, disability, risk of abuse or neglect. ESMC defines this as children, youth, elderly, the physically emotionally or mentally unwell, and those who have been traumatized. We encourage those adults who feel they belong in this category to identify themselves, otherwise we will respect privacy of personal information and use observable indicators and demographic characteristics to determine if an individual qualifies as a vulnerable person.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t/>
            </a:r>
            <a:endParaRPr sz="1000"/>
          </a:p>
          <a:p>
            <a:pPr indent="0" lvl="0" marL="0" rtl="0" algn="l">
              <a:spcBef>
                <a:spcPts val="1200"/>
              </a:spcBef>
              <a:spcAft>
                <a:spcPts val="1200"/>
              </a:spcAft>
              <a:buNone/>
            </a:pPr>
            <a:r>
              <a:t/>
            </a:r>
            <a:endParaRPr sz="10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4"/>
          <p:cNvSpPr txBox="1"/>
          <p:nvPr>
            <p:ph type="title"/>
          </p:nvPr>
        </p:nvSpPr>
        <p:spPr>
          <a:xfrm>
            <a:off x="311700" y="14315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ESMC Safe Church</a:t>
            </a:r>
            <a:endParaRPr/>
          </a:p>
        </p:txBody>
      </p:sp>
      <p:sp>
        <p:nvSpPr>
          <p:cNvPr id="190" name="Google Shape;190;p34"/>
          <p:cNvSpPr txBox="1"/>
          <p:nvPr>
            <p:ph idx="1" type="body"/>
          </p:nvPr>
        </p:nvSpPr>
        <p:spPr>
          <a:xfrm>
            <a:off x="311700" y="769675"/>
            <a:ext cx="8520600" cy="2160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Clr>
                <a:schemeClr val="dk1"/>
              </a:buClr>
              <a:buSzPts val="1100"/>
              <a:buFont typeface="Arial"/>
              <a:buNone/>
            </a:pPr>
            <a:r>
              <a:rPr lang="en"/>
              <a:t>Erb Street Mennonite Church strives to be a safe place for all people.</a:t>
            </a:r>
            <a:endParaRPr/>
          </a:p>
          <a:p>
            <a:pPr indent="0" lvl="0" marL="0" rtl="0" algn="l">
              <a:spcBef>
                <a:spcPts val="1200"/>
              </a:spcBef>
              <a:spcAft>
                <a:spcPts val="0"/>
              </a:spcAft>
              <a:buClr>
                <a:schemeClr val="dk1"/>
              </a:buClr>
              <a:buSzPts val="1100"/>
              <a:buFont typeface="Arial"/>
              <a:buNone/>
            </a:pPr>
            <a:r>
              <a:rPr lang="en" sz="1400"/>
              <a:t>Erb Street Mennonite Church has a policy of zero tolerance of abuse or harassment towards children, youth and adults. All reported concerns of abuse or harassment will be investigated.</a:t>
            </a:r>
            <a:endParaRPr sz="1400"/>
          </a:p>
          <a:p>
            <a:pPr indent="0" lvl="0" marL="0" rtl="0" algn="l">
              <a:spcBef>
                <a:spcPts val="1200"/>
              </a:spcBef>
              <a:spcAft>
                <a:spcPts val="0"/>
              </a:spcAft>
              <a:buClr>
                <a:schemeClr val="dk1"/>
              </a:buClr>
              <a:buSzPts val="1100"/>
              <a:buFont typeface="Arial"/>
              <a:buNone/>
            </a:pPr>
            <a:r>
              <a:rPr lang="en" sz="1400"/>
              <a:t>If you witness, experience or suspect abuse or harassment, contact a member of Safe Church Committee, Church Council, Elders or a Pastor.  See our Safe Church Policy in the Church Office or at:</a:t>
            </a:r>
            <a:endParaRPr sz="1400"/>
          </a:p>
          <a:p>
            <a:pPr indent="0" lvl="0" marL="0" rtl="0" algn="ctr">
              <a:spcBef>
                <a:spcPts val="1200"/>
              </a:spcBef>
              <a:spcAft>
                <a:spcPts val="1200"/>
              </a:spcAft>
              <a:buNone/>
            </a:pPr>
            <a:r>
              <a:rPr lang="en" sz="1400"/>
              <a:t>www.erbstchurch.ca/who-we-are/safe-church/</a:t>
            </a:r>
            <a:endParaRPr sz="1400"/>
          </a:p>
        </p:txBody>
      </p:sp>
      <p:pic>
        <p:nvPicPr>
          <p:cNvPr id="191" name="Google Shape;191;p34"/>
          <p:cNvPicPr preferRelativeResize="0"/>
          <p:nvPr/>
        </p:nvPicPr>
        <p:blipFill>
          <a:blip r:embed="rId3">
            <a:alphaModFix/>
          </a:blip>
          <a:stretch>
            <a:fillRect/>
          </a:stretch>
        </p:blipFill>
        <p:spPr>
          <a:xfrm>
            <a:off x="3400800" y="2983500"/>
            <a:ext cx="1771200" cy="2160000"/>
          </a:xfrm>
          <a:prstGeom prst="rect">
            <a:avLst/>
          </a:prstGeom>
          <a:noFill/>
          <a:ln>
            <a:noFill/>
          </a:ln>
        </p:spPr>
      </p:pic>
      <p:pic>
        <p:nvPicPr>
          <p:cNvPr id="192" name="Google Shape;192;p34"/>
          <p:cNvPicPr preferRelativeResize="0"/>
          <p:nvPr/>
        </p:nvPicPr>
        <p:blipFill>
          <a:blip r:embed="rId4">
            <a:alphaModFix/>
          </a:blip>
          <a:stretch>
            <a:fillRect/>
          </a:stretch>
        </p:blipFill>
        <p:spPr>
          <a:xfrm>
            <a:off x="7286525" y="9"/>
            <a:ext cx="1771197" cy="104386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Definitions</a:t>
            </a:r>
            <a:endParaRPr/>
          </a:p>
        </p:txBody>
      </p:sp>
      <p:sp>
        <p:nvSpPr>
          <p:cNvPr id="202" name="Google Shape;202;p36"/>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Abuse:</a:t>
            </a:r>
            <a:r>
              <a:rPr lang="en" sz="1000">
                <a:solidFill>
                  <a:schemeClr val="dk1"/>
                </a:solidFill>
                <a:latin typeface="Times New Roman"/>
                <a:ea typeface="Times New Roman"/>
                <a:cs typeface="Times New Roman"/>
                <a:sym typeface="Times New Roman"/>
              </a:rPr>
              <a:t> to use wrongly, to maltreat, to injure. It is the misuse of power by a person in a position of trust. Abuse may take various forms: physical abuse, emotional abuse, sexual abuse and spiritual abuse (see below for definitions)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Adult:</a:t>
            </a:r>
            <a:r>
              <a:rPr lang="en" sz="1000">
                <a:solidFill>
                  <a:schemeClr val="dk1"/>
                </a:solidFill>
                <a:latin typeface="Times New Roman"/>
                <a:ea typeface="Times New Roman"/>
                <a:cs typeface="Times New Roman"/>
                <a:sym typeface="Times New Roman"/>
              </a:rPr>
              <a:t> anyone eighteen (18) years of age or older 	</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Assault:</a:t>
            </a:r>
            <a:r>
              <a:rPr lang="en" sz="1000">
                <a:solidFill>
                  <a:schemeClr val="dk1"/>
                </a:solidFill>
                <a:latin typeface="Times New Roman"/>
                <a:ea typeface="Times New Roman"/>
                <a:cs typeface="Times New Roman"/>
                <a:sym typeface="Times New Roman"/>
              </a:rPr>
              <a:t> to cause bodily harm by inappropriately applying force to another person; to attempt or threaten to apply force; or, to accost or impede another person while openly carrying a weapon.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Child or children:</a:t>
            </a:r>
            <a:r>
              <a:rPr lang="en" sz="1000">
                <a:solidFill>
                  <a:schemeClr val="dk1"/>
                </a:solidFill>
                <a:latin typeface="Times New Roman"/>
                <a:ea typeface="Times New Roman"/>
                <a:cs typeface="Times New Roman"/>
                <a:sym typeface="Times New Roman"/>
              </a:rPr>
              <a:t> anyone under the age of consent, which in Canada is 16.</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Child neglect:</a:t>
            </a:r>
            <a:r>
              <a:rPr lang="en" sz="1000">
                <a:solidFill>
                  <a:schemeClr val="dk1"/>
                </a:solidFill>
                <a:latin typeface="Times New Roman"/>
                <a:ea typeface="Times New Roman"/>
                <a:cs typeface="Times New Roman"/>
                <a:sym typeface="Times New Roman"/>
              </a:rPr>
              <a:t> the failure to meet a child’s basic needs for food, clothing, shelter, sleep, medical attention, education, and protection from harm</a:t>
            </a:r>
            <a:r>
              <a:rPr baseline="30000" lang="en" sz="1000">
                <a:solidFill>
                  <a:schemeClr val="dk1"/>
                </a:solidFill>
                <a:latin typeface="Times New Roman"/>
                <a:ea typeface="Times New Roman"/>
                <a:cs typeface="Times New Roman"/>
                <a:sym typeface="Times New Roman"/>
              </a:rPr>
              <a:t>22</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Church member:</a:t>
            </a:r>
            <a:r>
              <a:rPr lang="en" sz="1000">
                <a:solidFill>
                  <a:schemeClr val="dk1"/>
                </a:solidFill>
                <a:latin typeface="Times New Roman"/>
                <a:ea typeface="Times New Roman"/>
                <a:cs typeface="Times New Roman"/>
                <a:sym typeface="Times New Roman"/>
              </a:rPr>
              <a:t> in this policy church member refers to any person who is an employee or volunteer for any activity involving position of power or interaction with children, youth or vulnerable persons.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Consent:</a:t>
            </a:r>
            <a:r>
              <a:rPr lang="en" sz="1000">
                <a:solidFill>
                  <a:schemeClr val="dk1"/>
                </a:solidFill>
                <a:latin typeface="Times New Roman"/>
                <a:ea typeface="Times New Roman"/>
                <a:cs typeface="Times New Roman"/>
                <a:sym typeface="Times New Roman"/>
              </a:rPr>
              <a:t> “Consent is an agreement to engage in an activity; it occurs when you ask, or give, permission to do something. People use consent in their daily life, including giving and asking for consent for food or drink, physical touch, to take a picture, or to participate in an activity. In the context of sexual activities, consent refers to giving voluntary permission to engage in a sexual activity. Consent:</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Is a freely given enthusiastic yes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Is ongoing, continuously discussed</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Can be taken away at any time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lang="en" sz="1000">
                <a:solidFill>
                  <a:schemeClr val="dk1"/>
                </a:solidFill>
                <a:latin typeface="Times New Roman"/>
                <a:ea typeface="Times New Roman"/>
                <a:cs typeface="Times New Roman"/>
                <a:sym typeface="Times New Roman"/>
              </a:rPr>
              <a:t>Consent must be asked for and given at each stage of a sexual interaction and/or when there is a shift from one sexual activity to another (e.g., persons move from hugging to – {get/give consent} – kissing). Consent must be given voluntarily. Even if a person has consented to sexual activity in the past, consent must be asked for each time. There is no voluntary consent when:</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You are asked repeatedly until you give someone the answer they want to hear.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Someone uses their power or authority to manipulate your answer.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When you are intoxicated or incapacitated.”</a:t>
            </a:r>
            <a:endParaRPr sz="1000">
              <a:solidFill>
                <a:schemeClr val="dk1"/>
              </a:solidFill>
              <a:latin typeface="Times New Roman"/>
              <a:ea typeface="Times New Roman"/>
              <a:cs typeface="Times New Roman"/>
              <a:sym typeface="Times New Roman"/>
            </a:endParaRPr>
          </a:p>
          <a:p>
            <a:pPr indent="0" lvl="0" marL="457200" rtl="0" algn="l">
              <a:spcBef>
                <a:spcPts val="800"/>
              </a:spcBef>
              <a:spcAft>
                <a:spcPts val="0"/>
              </a:spcAft>
              <a:buNone/>
            </a:pPr>
            <a:r>
              <a:rPr lang="en" sz="1000">
                <a:solidFill>
                  <a:schemeClr val="dk1"/>
                </a:solidFill>
                <a:latin typeface="Times New Roman"/>
                <a:ea typeface="Times New Roman"/>
                <a:cs typeface="Times New Roman"/>
                <a:sym typeface="Times New Roman"/>
              </a:rPr>
              <a:t>(from</a:t>
            </a:r>
            <a:r>
              <a:rPr lang="en" sz="1000">
                <a:solidFill>
                  <a:schemeClr val="dk1"/>
                </a:solidFill>
                <a:uFill>
                  <a:noFill/>
                </a:uFill>
                <a:latin typeface="Times New Roman"/>
                <a:ea typeface="Times New Roman"/>
                <a:cs typeface="Times New Roman"/>
                <a:sym typeface="Times New Roman"/>
                <a:hlinkClick r:id="rId3">
                  <a:extLst>
                    <a:ext uri="{A12FA001-AC4F-418D-AE19-62706E023703}">
                      <ahyp:hlinkClr val="tx"/>
                    </a:ext>
                  </a:extLst>
                </a:hlinkClick>
              </a:rPr>
              <a:t> </a:t>
            </a:r>
            <a:r>
              <a:rPr lang="en" sz="1000" u="sng">
                <a:solidFill>
                  <a:schemeClr val="hlink"/>
                </a:solidFill>
                <a:latin typeface="Times New Roman"/>
                <a:ea typeface="Times New Roman"/>
                <a:cs typeface="Times New Roman"/>
                <a:sym typeface="Times New Roman"/>
                <a:hlinkClick r:id="rId4"/>
              </a:rPr>
              <a:t>https://www2.gov.bc.ca/gov/content/safe-campuses-bc/what-is-consent</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Emotional abuse:</a:t>
            </a:r>
            <a:r>
              <a:rPr lang="en" sz="1000">
                <a:solidFill>
                  <a:schemeClr val="dk1"/>
                </a:solidFill>
                <a:latin typeface="Times New Roman"/>
                <a:ea typeface="Times New Roman"/>
                <a:cs typeface="Times New Roman"/>
                <a:sym typeface="Times New Roman"/>
              </a:rPr>
              <a:t> a pattern of behaviour that attacks a child, or another person’s emotional development and sense of self-worth. It includes excessive, aggressive or unreasonable demands that place expectations on a child beyond his or her capacity. Examples include attempts to control, constantly criticizing, teasing, belittling, insulting, rejecting, ignoring or isolating the child.</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DARVO</a:t>
            </a:r>
            <a:r>
              <a:rPr lang="en" sz="1000">
                <a:solidFill>
                  <a:schemeClr val="dk1"/>
                </a:solidFill>
                <a:latin typeface="Times New Roman"/>
                <a:ea typeface="Times New Roman"/>
                <a:cs typeface="Times New Roman"/>
                <a:sym typeface="Times New Roman"/>
              </a:rPr>
              <a:t> refers to a reaction perpetrators of wrong doing, particularly sexual offenders, may display in response to being held accountable for their behavior. DARVO stands for "Deny, Attack, and Reverse Victim and Offender." The perpetrator or offender may Deny the behavior, Attack the individual doing the confronting, and Reverse the roles of Victim and Offender such that the perpetrator assumes the victim role and turns the true victim -- or the whistle blower -- into an alleged offender. This occurs, for instance, when an actually guilty perpetrator assumes the role of "falsely accused" and attacks the accuser's credibility and blames the accuser of being the perpetrator of a false accusation. (from</a:t>
            </a:r>
            <a:r>
              <a:rPr lang="en" sz="1000">
                <a:solidFill>
                  <a:schemeClr val="dk1"/>
                </a:solidFill>
                <a:uFill>
                  <a:noFill/>
                </a:uFill>
                <a:latin typeface="Times New Roman"/>
                <a:ea typeface="Times New Roman"/>
                <a:cs typeface="Times New Roman"/>
                <a:sym typeface="Times New Roman"/>
                <a:hlinkClick r:id="rId5">
                  <a:extLst>
                    <a:ext uri="{A12FA001-AC4F-418D-AE19-62706E023703}">
                      <ahyp:hlinkClr val="tx"/>
                    </a:ext>
                  </a:extLst>
                </a:hlinkClick>
              </a:rPr>
              <a:t> </a:t>
            </a:r>
            <a:r>
              <a:rPr lang="en" sz="1000" u="sng">
                <a:solidFill>
                  <a:schemeClr val="hlink"/>
                </a:solidFill>
                <a:latin typeface="Times New Roman"/>
                <a:ea typeface="Times New Roman"/>
                <a:cs typeface="Times New Roman"/>
                <a:sym typeface="Times New Roman"/>
                <a:hlinkClick r:id="rId6"/>
              </a:rPr>
              <a:t>https://dynamic.uoregon.edu/jjf/defineDARVO.html</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Harassment:</a:t>
            </a:r>
            <a:r>
              <a:rPr lang="en" sz="1000">
                <a:solidFill>
                  <a:schemeClr val="dk1"/>
                </a:solidFill>
                <a:latin typeface="Times New Roman"/>
                <a:ea typeface="Times New Roman"/>
                <a:cs typeface="Times New Roman"/>
                <a:sym typeface="Times New Roman"/>
              </a:rPr>
              <a:t> repeated subtle or overt action, particularly by a person in a position of authority, which causes the recipient to feel attacked, demeaned, intimidated or manipulated. The Ontario Human Rights Code defines harassment in subsection 10(1) as "engaging in a course of vexatious comment or conduct that is known or ought reasonably to be known to be unwelcome.” (from</a:t>
            </a:r>
            <a:r>
              <a:rPr lang="en" sz="1000">
                <a:solidFill>
                  <a:schemeClr val="dk1"/>
                </a:solidFill>
                <a:uFill>
                  <a:noFill/>
                </a:uFill>
                <a:latin typeface="Times New Roman"/>
                <a:ea typeface="Times New Roman"/>
                <a:cs typeface="Times New Roman"/>
                <a:sym typeface="Times New Roman"/>
                <a:hlinkClick r:id="rId7">
                  <a:extLst>
                    <a:ext uri="{A12FA001-AC4F-418D-AE19-62706E023703}">
                      <ahyp:hlinkClr val="tx"/>
                    </a:ext>
                  </a:extLst>
                </a:hlinkClick>
              </a:rPr>
              <a:t> </a:t>
            </a:r>
            <a:r>
              <a:rPr lang="en" sz="1000" u="sng">
                <a:solidFill>
                  <a:schemeClr val="hlink"/>
                </a:solidFill>
                <a:latin typeface="Times New Roman"/>
                <a:ea typeface="Times New Roman"/>
                <a:cs typeface="Times New Roman"/>
                <a:sym typeface="Times New Roman"/>
                <a:hlinkClick r:id="rId8"/>
              </a:rPr>
              <a:t>http://www.ohrc.on.ca/en/ontario-human-rights-code</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Improper discipline:</a:t>
            </a:r>
            <a:r>
              <a:rPr lang="en" sz="1000">
                <a:solidFill>
                  <a:schemeClr val="dk1"/>
                </a:solidFill>
                <a:latin typeface="Times New Roman"/>
                <a:ea typeface="Times New Roman"/>
                <a:cs typeface="Times New Roman"/>
                <a:sym typeface="Times New Roman"/>
              </a:rPr>
              <a:t> inappropriate and harmful attempts to control a child or another person. Improper discipline includes yelling or screaming at children, threatening them or physically hurting them. By contrast, proper discipline involves establishing clear boundaries of acceptable behaviour and maintaining such behavioural expectations with firm and kind expressions of authority.</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Improper touching:</a:t>
            </a:r>
            <a:r>
              <a:rPr lang="en" sz="1000">
                <a:solidFill>
                  <a:schemeClr val="dk1"/>
                </a:solidFill>
                <a:latin typeface="Times New Roman"/>
                <a:ea typeface="Times New Roman"/>
                <a:cs typeface="Times New Roman"/>
                <a:sym typeface="Times New Roman"/>
              </a:rPr>
              <a:t> not consensual touching. This includes:</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latin typeface="Times New Roman"/>
                <a:ea typeface="Times New Roman"/>
                <a:cs typeface="Times New Roman"/>
                <a:sym typeface="Times New Roman"/>
              </a:rPr>
              <a:t>1.     “Unwanted sexual intercourse or other sexual acts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2.     Unwanted touching of intimate areas of another’s body, such as the breasts or buttocks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3.     Unwanted touching of non-intimate areas of another’s body, depending on the circumstances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4.     Gestures or acts that could be interpreted as sexual solicitation</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Touching that is inappropriate based on relationship, for example, sexual touching involving an adult and a child” (</a:t>
            </a:r>
            <a:r>
              <a:rPr lang="en" sz="1000" u="sng">
                <a:solidFill>
                  <a:schemeClr val="hlink"/>
                </a:solidFill>
                <a:latin typeface="Times New Roman"/>
                <a:ea typeface="Times New Roman"/>
                <a:cs typeface="Times New Roman"/>
                <a:sym typeface="Times New Roman"/>
                <a:hlinkClick r:id="rId9"/>
              </a:rPr>
              <a:t>https://www.jpllaw.net/sex-crimes/inappropriate-touching#:~:text=Unwanted%20touching%20of%20non%2Dintimate,an%20adult%20and%20a%20child</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Physical abuse:</a:t>
            </a:r>
            <a:r>
              <a:rPr lang="en" sz="1000">
                <a:solidFill>
                  <a:schemeClr val="dk1"/>
                </a:solidFill>
                <a:latin typeface="Times New Roman"/>
                <a:ea typeface="Times New Roman"/>
                <a:cs typeface="Times New Roman"/>
                <a:sym typeface="Times New Roman"/>
              </a:rPr>
              <a:t> deliberate physical force or action that results, or could result, in non-accidental injury to a child or person. It can include punching, slapping, beating, shaking, burning, biting or throwing someone. It is different from what is considered reasonable discipline.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Sexual abuse/assault:</a:t>
            </a:r>
            <a:r>
              <a:rPr lang="en" sz="1000">
                <a:solidFill>
                  <a:schemeClr val="dk1"/>
                </a:solidFill>
                <a:latin typeface="Times New Roman"/>
                <a:ea typeface="Times New Roman"/>
                <a:cs typeface="Times New Roman"/>
                <a:sym typeface="Times New Roman"/>
              </a:rPr>
              <a:t> any sexual exploitation of a child or another person, whether consensual or not, by another person. Physical, psychological or emotional coercion is intrinsic to sexual abuse. It is against the law to touch a child or vulnerable person for a sexual purpose; to encourage or force a child or vulnerable person to touch another person in a sexual way; to encourage or force a child or vulnerable person to participate in any sexual activity; or tell a child or vulnerable person to touch him or herself for an adult’s or child’s sexual purposes. Sexual abuse can take many forms: for example, sexual intercourse, exposing private parts, indecent phone calls, fondling for sexual purposes, watching a child undress for sexual pleasure, allowing a child to look at, or perform in, pornographic pictures or videos; or to engage in prostitution.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Spiritual abuse:</a:t>
            </a:r>
            <a:r>
              <a:rPr lang="en" sz="1000">
                <a:solidFill>
                  <a:schemeClr val="dk1"/>
                </a:solidFill>
                <a:latin typeface="Times New Roman"/>
                <a:ea typeface="Times New Roman"/>
                <a:cs typeface="Times New Roman"/>
                <a:sym typeface="Times New Roman"/>
              </a:rPr>
              <a:t> the manipulation and exploitation of others by the misuse of spiritual privilege, authority and power.</a:t>
            </a:r>
            <a:r>
              <a:rPr baseline="30000" lang="en" sz="1000">
                <a:solidFill>
                  <a:schemeClr val="dk1"/>
                </a:solidFill>
                <a:latin typeface="Times New Roman"/>
                <a:ea typeface="Times New Roman"/>
                <a:cs typeface="Times New Roman"/>
                <a:sym typeface="Times New Roman"/>
              </a:rPr>
              <a:t>9</a:t>
            </a:r>
            <a:endParaRPr baseline="30000"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Survivor centred approach:</a:t>
            </a:r>
            <a:r>
              <a:rPr lang="en" sz="1000">
                <a:solidFill>
                  <a:schemeClr val="dk1"/>
                </a:solidFill>
                <a:latin typeface="Times New Roman"/>
                <a:ea typeface="Times New Roman"/>
                <a:cs typeface="Times New Roman"/>
                <a:sym typeface="Times New Roman"/>
              </a:rPr>
              <a:t>  A survivor-centred approach aims to put the rights of each survivor at the forefront of all actions and ensure that each survivor is treated with dignity and respect.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Youth:</a:t>
            </a:r>
            <a:r>
              <a:rPr lang="en" sz="1000">
                <a:solidFill>
                  <a:schemeClr val="dk1"/>
                </a:solidFill>
                <a:latin typeface="Times New Roman"/>
                <a:ea typeface="Times New Roman"/>
                <a:cs typeface="Times New Roman"/>
                <a:sym typeface="Times New Roman"/>
              </a:rPr>
              <a:t> person aged 16 or 17</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Vulnerable persons:</a:t>
            </a:r>
            <a:r>
              <a:rPr lang="en" sz="1000">
                <a:solidFill>
                  <a:schemeClr val="dk1"/>
                </a:solidFill>
                <a:latin typeface="Times New Roman"/>
                <a:ea typeface="Times New Roman"/>
                <a:cs typeface="Times New Roman"/>
                <a:sym typeface="Times New Roman"/>
              </a:rPr>
              <a:t> a person in need of special care, support or protection because of age, disability, risk of abuse or neglect. ESMC defines this as children, youth, elderly, the physically emotionally or mentally unwell, and those who have been traumatized. We encourage those adults who feel they belong in this category to identify themselves, otherwise we will respect privacy of personal information and use observable indicators and demographic characteristics to determine if an individual qualifies as a vulnerable person.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000"/>
          </a:p>
        </p:txBody>
      </p:sp>
      <p:sp>
        <p:nvSpPr>
          <p:cNvPr id="203" name="Google Shape;203;p36"/>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000">
                <a:solidFill>
                  <a:schemeClr val="dk1"/>
                </a:solidFill>
                <a:latin typeface="Times New Roman"/>
                <a:ea typeface="Times New Roman"/>
                <a:cs typeface="Times New Roman"/>
                <a:sym typeface="Times New Roman"/>
              </a:rPr>
              <a:t>Abuse:</a:t>
            </a:r>
            <a:r>
              <a:rPr lang="en" sz="1000">
                <a:solidFill>
                  <a:schemeClr val="dk1"/>
                </a:solidFill>
                <a:latin typeface="Times New Roman"/>
                <a:ea typeface="Times New Roman"/>
                <a:cs typeface="Times New Roman"/>
                <a:sym typeface="Times New Roman"/>
              </a:rPr>
              <a:t> to use wrongly, to maltreat, to injure. It is the misuse of power by a person in a position of trust. Abuse may take various forms: physical abuse, emotional abuse, sexual abuse and spiritual abuse (see below for definitions)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Adult:</a:t>
            </a:r>
            <a:r>
              <a:rPr lang="en" sz="1000">
                <a:solidFill>
                  <a:schemeClr val="dk1"/>
                </a:solidFill>
                <a:latin typeface="Times New Roman"/>
                <a:ea typeface="Times New Roman"/>
                <a:cs typeface="Times New Roman"/>
                <a:sym typeface="Times New Roman"/>
              </a:rPr>
              <a:t> anyone eighteen (18) years of age or older 	</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Assault:</a:t>
            </a:r>
            <a:r>
              <a:rPr lang="en" sz="1000">
                <a:solidFill>
                  <a:schemeClr val="dk1"/>
                </a:solidFill>
                <a:latin typeface="Times New Roman"/>
                <a:ea typeface="Times New Roman"/>
                <a:cs typeface="Times New Roman"/>
                <a:sym typeface="Times New Roman"/>
              </a:rPr>
              <a:t> to cause bodily harm by inappropriately applying force to another person; to attempt or threaten to apply force; or, to accost or impede another person while openly carrying a weapon.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Child or children:</a:t>
            </a:r>
            <a:r>
              <a:rPr lang="en" sz="1000">
                <a:solidFill>
                  <a:schemeClr val="dk1"/>
                </a:solidFill>
                <a:latin typeface="Times New Roman"/>
                <a:ea typeface="Times New Roman"/>
                <a:cs typeface="Times New Roman"/>
                <a:sym typeface="Times New Roman"/>
              </a:rPr>
              <a:t> anyone under the age of consent, which in Canada is 16.</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Child neglect:</a:t>
            </a:r>
            <a:r>
              <a:rPr lang="en" sz="1000">
                <a:solidFill>
                  <a:schemeClr val="dk1"/>
                </a:solidFill>
                <a:latin typeface="Times New Roman"/>
                <a:ea typeface="Times New Roman"/>
                <a:cs typeface="Times New Roman"/>
                <a:sym typeface="Times New Roman"/>
              </a:rPr>
              <a:t> the failure to meet a child’s basic needs for food, clothing, shelter, sleep, medical attention, education, and protection from harm</a:t>
            </a:r>
            <a:r>
              <a:rPr baseline="30000" lang="en" sz="1000">
                <a:solidFill>
                  <a:schemeClr val="dk1"/>
                </a:solidFill>
                <a:latin typeface="Times New Roman"/>
                <a:ea typeface="Times New Roman"/>
                <a:cs typeface="Times New Roman"/>
                <a:sym typeface="Times New Roman"/>
              </a:rPr>
              <a:t>22</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Church member:</a:t>
            </a:r>
            <a:r>
              <a:rPr lang="en" sz="1000">
                <a:solidFill>
                  <a:schemeClr val="dk1"/>
                </a:solidFill>
                <a:latin typeface="Times New Roman"/>
                <a:ea typeface="Times New Roman"/>
                <a:cs typeface="Times New Roman"/>
                <a:sym typeface="Times New Roman"/>
              </a:rPr>
              <a:t> in this policy church member refers to any person who is an employee or volunteer for any activity involving position of power or interaction with children, youth or vulnerable persons.</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Consent:</a:t>
            </a:r>
            <a:r>
              <a:rPr lang="en" sz="1000">
                <a:solidFill>
                  <a:schemeClr val="dk1"/>
                </a:solidFill>
                <a:latin typeface="Times New Roman"/>
                <a:ea typeface="Times New Roman"/>
                <a:cs typeface="Times New Roman"/>
                <a:sym typeface="Times New Roman"/>
              </a:rPr>
              <a:t> “Consent is an agreement to engage in an activity; it occurs when you ask, or give, permission to do something. People use consent in their daily life, including giving and asking for consent for food or drink, physical touch, to take a picture, or to participate in an activity. In the context of sexual activities, consent refers to giving voluntary permission to engage in a sexual activity. Consent:</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Is a freely given enthusiastic yes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Is ongoing, continuously discussed</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Can be taken away at any time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lang="en" sz="1000">
                <a:solidFill>
                  <a:schemeClr val="dk1"/>
                </a:solidFill>
                <a:latin typeface="Times New Roman"/>
                <a:ea typeface="Times New Roman"/>
                <a:cs typeface="Times New Roman"/>
                <a:sym typeface="Times New Roman"/>
              </a:rPr>
              <a:t>Consent must be asked for and given at each stage of a sexual interaction and/or when there is a shift from one sexual activity to another (e.g., persons move from hugging to – {get/give consent} – kissing). Consent must be given voluntarily. Even if a person has consented to sexual activity in the past, consent must be asked for each time. There is no voluntary consent when:</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You are asked repeatedly until you give someone the answer they want to hear.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Someone uses their power or authority to manipulate your answer.</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When you are intoxicated or incapacitated.”</a:t>
            </a:r>
            <a:endParaRPr sz="1000">
              <a:solidFill>
                <a:schemeClr val="dk1"/>
              </a:solidFill>
              <a:latin typeface="Times New Roman"/>
              <a:ea typeface="Times New Roman"/>
              <a:cs typeface="Times New Roman"/>
              <a:sym typeface="Times New Roman"/>
            </a:endParaRPr>
          </a:p>
          <a:p>
            <a:pPr indent="0" lvl="0" marL="457200" rtl="0" algn="l">
              <a:spcBef>
                <a:spcPts val="800"/>
              </a:spcBef>
              <a:spcAft>
                <a:spcPts val="0"/>
              </a:spcAft>
              <a:buNone/>
            </a:pPr>
            <a:r>
              <a:rPr lang="en" sz="1000">
                <a:solidFill>
                  <a:schemeClr val="dk1"/>
                </a:solidFill>
                <a:latin typeface="Times New Roman"/>
                <a:ea typeface="Times New Roman"/>
                <a:cs typeface="Times New Roman"/>
                <a:sym typeface="Times New Roman"/>
              </a:rPr>
              <a:t>(from</a:t>
            </a:r>
            <a:r>
              <a:rPr lang="en" sz="1000">
                <a:solidFill>
                  <a:schemeClr val="dk1"/>
                </a:solidFill>
                <a:uFill>
                  <a:noFill/>
                </a:uFill>
                <a:latin typeface="Times New Roman"/>
                <a:ea typeface="Times New Roman"/>
                <a:cs typeface="Times New Roman"/>
                <a:sym typeface="Times New Roman"/>
                <a:hlinkClick r:id="rId10">
                  <a:extLst>
                    <a:ext uri="{A12FA001-AC4F-418D-AE19-62706E023703}">
                      <ahyp:hlinkClr val="tx"/>
                    </a:ext>
                  </a:extLst>
                </a:hlinkClick>
              </a:rPr>
              <a:t> </a:t>
            </a:r>
            <a:r>
              <a:rPr lang="en" sz="1000" u="sng">
                <a:solidFill>
                  <a:schemeClr val="accent5"/>
                </a:solidFill>
                <a:latin typeface="Times New Roman"/>
                <a:ea typeface="Times New Roman"/>
                <a:cs typeface="Times New Roman"/>
                <a:sym typeface="Times New Roman"/>
                <a:hlinkClick r:id="rId11">
                  <a:extLst>
                    <a:ext uri="{A12FA001-AC4F-418D-AE19-62706E023703}">
                      <ahyp:hlinkClr val="tx"/>
                    </a:ext>
                  </a:extLst>
                </a:hlinkClick>
              </a:rPr>
              <a:t>https://www2.gov.bc.ca/gov/content/safe-campuses-bc/what-is-consent</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Emotional abuse:</a:t>
            </a:r>
            <a:r>
              <a:rPr lang="en" sz="1000">
                <a:solidFill>
                  <a:schemeClr val="dk1"/>
                </a:solidFill>
                <a:latin typeface="Times New Roman"/>
                <a:ea typeface="Times New Roman"/>
                <a:cs typeface="Times New Roman"/>
                <a:sym typeface="Times New Roman"/>
              </a:rPr>
              <a:t> a pattern of behaviour that attacks a child, or another person’s emotional development and sense of self-worth. It includes excessive, aggressive or unreasonable demands that place expectations on a child beyond his or her capacity. Examples include attempts to control, constantly criticizing, teasing, belittling, insulting, rejecting, ignoring or isolating the child.</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DARVO</a:t>
            </a:r>
            <a:r>
              <a:rPr lang="en" sz="1000">
                <a:solidFill>
                  <a:schemeClr val="dk1"/>
                </a:solidFill>
                <a:latin typeface="Times New Roman"/>
                <a:ea typeface="Times New Roman"/>
                <a:cs typeface="Times New Roman"/>
                <a:sym typeface="Times New Roman"/>
              </a:rPr>
              <a:t> refers to a reaction perpetrators of wrong doing, particularly sexual offenders, may display in response to being held accountable for their behavior. DARVO stands for "Deny, Attack, and Reverse Victim and Offender." The perpetrator or offender may Deny the behavior, Attack the individual doing the confronting, and Reverse the roles of Victim and Offender such that the perpetrator assumes the victim role and turns the true victim -- or the whistle blower -- into an alleged offender. This occurs, for instance, when an actually guilty perpetrator assumes the role of "falsely accused" and attacks the accuser's credibility and blames the accuser of being the perpetrator of a false accusation. (from</a:t>
            </a:r>
            <a:r>
              <a:rPr lang="en" sz="1000">
                <a:solidFill>
                  <a:schemeClr val="dk1"/>
                </a:solidFill>
                <a:uFill>
                  <a:noFill/>
                </a:uFill>
                <a:latin typeface="Times New Roman"/>
                <a:ea typeface="Times New Roman"/>
                <a:cs typeface="Times New Roman"/>
                <a:sym typeface="Times New Roman"/>
                <a:hlinkClick r:id="rId12">
                  <a:extLst>
                    <a:ext uri="{A12FA001-AC4F-418D-AE19-62706E023703}">
                      <ahyp:hlinkClr val="tx"/>
                    </a:ext>
                  </a:extLst>
                </a:hlinkClick>
              </a:rPr>
              <a:t> </a:t>
            </a:r>
            <a:r>
              <a:rPr lang="en" sz="1000" u="sng">
                <a:solidFill>
                  <a:schemeClr val="accent5"/>
                </a:solidFill>
                <a:latin typeface="Times New Roman"/>
                <a:ea typeface="Times New Roman"/>
                <a:cs typeface="Times New Roman"/>
                <a:sym typeface="Times New Roman"/>
                <a:hlinkClick r:id="rId13">
                  <a:extLst>
                    <a:ext uri="{A12FA001-AC4F-418D-AE19-62706E023703}">
                      <ahyp:hlinkClr val="tx"/>
                    </a:ext>
                  </a:extLst>
                </a:hlinkClick>
              </a:rPr>
              <a:t>https://dynamic.uoregon.edu/jjf/defineDARVO.html</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Harassment:</a:t>
            </a:r>
            <a:r>
              <a:rPr lang="en" sz="1000">
                <a:solidFill>
                  <a:schemeClr val="dk1"/>
                </a:solidFill>
                <a:latin typeface="Times New Roman"/>
                <a:ea typeface="Times New Roman"/>
                <a:cs typeface="Times New Roman"/>
                <a:sym typeface="Times New Roman"/>
              </a:rPr>
              <a:t> repeated subtle or overt action, particularly by a person in a position of authority, which causes the recipient to feel attacked, demeaned, intimidated or manipulated. The Ontario Human Rights Code defines harassment in subsection 10(1) as "engaging in a course of vexatious comment or conduct that is known or ought reasonably to be known to be unwelcome.” (from</a:t>
            </a:r>
            <a:r>
              <a:rPr lang="en" sz="1000">
                <a:solidFill>
                  <a:schemeClr val="dk1"/>
                </a:solidFill>
                <a:uFill>
                  <a:noFill/>
                </a:uFill>
                <a:latin typeface="Times New Roman"/>
                <a:ea typeface="Times New Roman"/>
                <a:cs typeface="Times New Roman"/>
                <a:sym typeface="Times New Roman"/>
                <a:hlinkClick r:id="rId14">
                  <a:extLst>
                    <a:ext uri="{A12FA001-AC4F-418D-AE19-62706E023703}">
                      <ahyp:hlinkClr val="tx"/>
                    </a:ext>
                  </a:extLst>
                </a:hlinkClick>
              </a:rPr>
              <a:t> </a:t>
            </a:r>
            <a:r>
              <a:rPr lang="en" sz="1000" u="sng">
                <a:solidFill>
                  <a:schemeClr val="accent5"/>
                </a:solidFill>
                <a:latin typeface="Times New Roman"/>
                <a:ea typeface="Times New Roman"/>
                <a:cs typeface="Times New Roman"/>
                <a:sym typeface="Times New Roman"/>
                <a:hlinkClick r:id="rId15">
                  <a:extLst>
                    <a:ext uri="{A12FA001-AC4F-418D-AE19-62706E023703}">
                      <ahyp:hlinkClr val="tx"/>
                    </a:ext>
                  </a:extLst>
                </a:hlinkClick>
              </a:rPr>
              <a:t>http://www.ohrc.on.ca/en/ontario-human-rights-code</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Improper discipline:</a:t>
            </a:r>
            <a:r>
              <a:rPr lang="en" sz="1000">
                <a:solidFill>
                  <a:schemeClr val="dk1"/>
                </a:solidFill>
                <a:latin typeface="Times New Roman"/>
                <a:ea typeface="Times New Roman"/>
                <a:cs typeface="Times New Roman"/>
                <a:sym typeface="Times New Roman"/>
              </a:rPr>
              <a:t> inappropriate and harmful attempts to control a child or another person. Improper discipline includes yelling or screaming at children, threatening them or physically hurting them. By contrast, proper discipline involves establishing clear boundaries of acceptable behaviour and maintaining such behavioural expectations with firm and kind expressions of authority.</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Improper touching:</a:t>
            </a:r>
            <a:r>
              <a:rPr lang="en" sz="1000">
                <a:solidFill>
                  <a:schemeClr val="dk1"/>
                </a:solidFill>
                <a:latin typeface="Times New Roman"/>
                <a:ea typeface="Times New Roman"/>
                <a:cs typeface="Times New Roman"/>
                <a:sym typeface="Times New Roman"/>
              </a:rPr>
              <a:t> not consensual touching. This includes:</a:t>
            </a:r>
            <a:endParaRPr sz="1000">
              <a:solidFill>
                <a:schemeClr val="dk1"/>
              </a:solidFill>
              <a:latin typeface="Times New Roman"/>
              <a:ea typeface="Times New Roman"/>
              <a:cs typeface="Times New Roman"/>
              <a:sym typeface="Times New Roman"/>
            </a:endParaRPr>
          </a:p>
          <a:p>
            <a:pPr indent="-228600" lvl="0" marL="914400" rtl="0" algn="l">
              <a:spcBef>
                <a:spcPts val="800"/>
              </a:spcBef>
              <a:spcAft>
                <a:spcPts val="0"/>
              </a:spcAft>
              <a:buNone/>
            </a:pPr>
            <a:r>
              <a:rPr lang="en" sz="1000">
                <a:solidFill>
                  <a:schemeClr val="dk1"/>
                </a:solidFill>
                <a:latin typeface="Times New Roman"/>
                <a:ea typeface="Times New Roman"/>
                <a:cs typeface="Times New Roman"/>
                <a:sym typeface="Times New Roman"/>
              </a:rPr>
              <a:t>1.     “Unwanted sexual intercourse or other sexual acts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2.     Unwanted touching of intimate areas of another’s body, such as the breasts or buttocks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3.     Unwanted touching of non-intimate areas of another’s body, depending on the circumstances</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latin typeface="Times New Roman"/>
                <a:ea typeface="Times New Roman"/>
                <a:cs typeface="Times New Roman"/>
                <a:sym typeface="Times New Roman"/>
              </a:rPr>
              <a:t>4.     Gestures or acts that could be interpreted as sexual solicitation</a:t>
            </a:r>
            <a:endParaRPr sz="10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000">
                <a:solidFill>
                  <a:schemeClr val="dk1"/>
                </a:solidFill>
              </a:rPr>
              <a:t>·</a:t>
            </a:r>
            <a:r>
              <a:rPr lang="en" sz="1000">
                <a:solidFill>
                  <a:schemeClr val="dk1"/>
                </a:solidFill>
                <a:latin typeface="Times New Roman"/>
                <a:ea typeface="Times New Roman"/>
                <a:cs typeface="Times New Roman"/>
                <a:sym typeface="Times New Roman"/>
              </a:rPr>
              <a:t>  	Touching that is inappropriate based on relationship, for example, sexual touching involving an adult and a child” (</a:t>
            </a:r>
            <a:r>
              <a:rPr lang="en" sz="1000" u="sng">
                <a:solidFill>
                  <a:schemeClr val="accent5"/>
                </a:solidFill>
                <a:latin typeface="Times New Roman"/>
                <a:ea typeface="Times New Roman"/>
                <a:cs typeface="Times New Roman"/>
                <a:sym typeface="Times New Roman"/>
                <a:hlinkClick r:id="rId16">
                  <a:extLst>
                    <a:ext uri="{A12FA001-AC4F-418D-AE19-62706E023703}">
                      <ahyp:hlinkClr val="tx"/>
                    </a:ext>
                  </a:extLst>
                </a:hlinkClick>
              </a:rPr>
              <a:t>https://www.jpllaw.net/sex-crimes/inappropriate-touching#:~:text=Unwanted%20touching%20of%20non%2Dintimate,an%20adult%20and%20a%20child</a:t>
            </a:r>
            <a:r>
              <a:rPr lang="en" sz="1000">
                <a:solidFill>
                  <a:schemeClr val="dk1"/>
                </a:solidFill>
                <a:latin typeface="Times New Roman"/>
                <a:ea typeface="Times New Roman"/>
                <a:cs typeface="Times New Roman"/>
                <a:sym typeface="Times New Roman"/>
              </a:rPr>
              <a: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Physical abuse:</a:t>
            </a:r>
            <a:r>
              <a:rPr lang="en" sz="1000">
                <a:solidFill>
                  <a:schemeClr val="dk1"/>
                </a:solidFill>
                <a:latin typeface="Times New Roman"/>
                <a:ea typeface="Times New Roman"/>
                <a:cs typeface="Times New Roman"/>
                <a:sym typeface="Times New Roman"/>
              </a:rPr>
              <a:t> deliberate physical force or action that results, or could result, in non-accidental injury to a child or person. It can include punching, slapping, beating, shaking, burning, biting or throwing someone. It is different from what is considered reasonable discipline.</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Sexual abuse/assault:</a:t>
            </a:r>
            <a:r>
              <a:rPr lang="en" sz="1000">
                <a:solidFill>
                  <a:schemeClr val="dk1"/>
                </a:solidFill>
                <a:latin typeface="Times New Roman"/>
                <a:ea typeface="Times New Roman"/>
                <a:cs typeface="Times New Roman"/>
                <a:sym typeface="Times New Roman"/>
              </a:rPr>
              <a:t> any sexual exploitation of a child or another person, whether consensual or not, by another person. Physical, psychological or emotional coercion is intrinsic to sexual abuse. It is against the law to touch a child or vulnerable person for a sexual purpose; to encourage or force a child or vulnerable person to touch another person in a sexual way; to encourage or force a child or vulnerable person to participate in any sexual activity; or tell a child or vulnerable person to touch him or herself for an adult’s or child’s sexual purposes. Sexual abuse can take many forms: for example, sexual intercourse, exposing private parts, indecent phone calls, fondling for sexual purposes, watching a child undress for sexual pleasure, allowing a child to look at, or perform in, pornographic pictures or videos; or to engage in prostitution.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Spiritual abuse:</a:t>
            </a:r>
            <a:r>
              <a:rPr lang="en" sz="1000">
                <a:solidFill>
                  <a:schemeClr val="dk1"/>
                </a:solidFill>
                <a:latin typeface="Times New Roman"/>
                <a:ea typeface="Times New Roman"/>
                <a:cs typeface="Times New Roman"/>
                <a:sym typeface="Times New Roman"/>
              </a:rPr>
              <a:t> the manipulation and exploitation of others by the misuse of spiritual privilege, authority and power.</a:t>
            </a:r>
            <a:r>
              <a:rPr baseline="30000" lang="en" sz="1000">
                <a:solidFill>
                  <a:schemeClr val="dk1"/>
                </a:solidFill>
                <a:latin typeface="Times New Roman"/>
                <a:ea typeface="Times New Roman"/>
                <a:cs typeface="Times New Roman"/>
                <a:sym typeface="Times New Roman"/>
              </a:rPr>
              <a:t>9</a:t>
            </a:r>
            <a:endParaRPr baseline="30000"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Survivor centred approach:</a:t>
            </a:r>
            <a:r>
              <a:rPr lang="en" sz="1000">
                <a:solidFill>
                  <a:schemeClr val="dk1"/>
                </a:solidFill>
                <a:latin typeface="Times New Roman"/>
                <a:ea typeface="Times New Roman"/>
                <a:cs typeface="Times New Roman"/>
                <a:sym typeface="Times New Roman"/>
              </a:rPr>
              <a:t>  A survivor-centred approach aims to put the rights of each survivor at the forefront of all actions and ensure that each survivor is treated with dignity and respect.</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Youth:</a:t>
            </a:r>
            <a:r>
              <a:rPr lang="en" sz="1000">
                <a:solidFill>
                  <a:schemeClr val="dk1"/>
                </a:solidFill>
                <a:latin typeface="Times New Roman"/>
                <a:ea typeface="Times New Roman"/>
                <a:cs typeface="Times New Roman"/>
                <a:sym typeface="Times New Roman"/>
              </a:rPr>
              <a:t> person aged 16 or 17</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rPr b="1" i="1" lang="en" sz="1000">
                <a:solidFill>
                  <a:schemeClr val="dk1"/>
                </a:solidFill>
                <a:latin typeface="Times New Roman"/>
                <a:ea typeface="Times New Roman"/>
                <a:cs typeface="Times New Roman"/>
                <a:sym typeface="Times New Roman"/>
              </a:rPr>
              <a:t>Vulnerable persons:</a:t>
            </a:r>
            <a:r>
              <a:rPr lang="en" sz="1000">
                <a:solidFill>
                  <a:schemeClr val="dk1"/>
                </a:solidFill>
                <a:latin typeface="Times New Roman"/>
                <a:ea typeface="Times New Roman"/>
                <a:cs typeface="Times New Roman"/>
                <a:sym typeface="Times New Roman"/>
              </a:rPr>
              <a:t> a person in need of special care, support or protection because of age, disability, risk of abuse or neglect. ESMC defines this as children, youth, elderly, the physically emotionally or mentally unwell, and those who have been traumatized. We encourage those adults who feel they belong in this category to identify themselves, otherwise we will respect privacy of personal information and use observable indicators and demographic characteristics to determine if an individual qualifies as a vulnerable person.</a:t>
            </a:r>
            <a:endParaRPr sz="1000">
              <a:solidFill>
                <a:schemeClr val="dk1"/>
              </a:solidFill>
              <a:latin typeface="Times New Roman"/>
              <a:ea typeface="Times New Roman"/>
              <a:cs typeface="Times New Roman"/>
              <a:sym typeface="Times New Roman"/>
            </a:endParaRPr>
          </a:p>
          <a:p>
            <a:pPr indent="0" lvl="0" marL="0" rtl="0" algn="l">
              <a:spcBef>
                <a:spcPts val="800"/>
              </a:spcBef>
              <a:spcAft>
                <a:spcPts val="0"/>
              </a:spcAft>
              <a:buNone/>
            </a:pPr>
            <a:r>
              <a:t/>
            </a:r>
            <a:endParaRPr sz="1000"/>
          </a:p>
          <a:p>
            <a:pPr indent="0" lvl="0" marL="0" rtl="0" algn="l">
              <a:spcBef>
                <a:spcPts val="1200"/>
              </a:spcBef>
              <a:spcAft>
                <a:spcPts val="1200"/>
              </a:spcAft>
              <a:buNone/>
            </a:pPr>
            <a:r>
              <a:t/>
            </a:r>
            <a:endParaRPr sz="1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Basic Tenets of the policy</a:t>
            </a:r>
            <a:endParaRPr/>
          </a:p>
        </p:txBody>
      </p:sp>
      <p:sp>
        <p:nvSpPr>
          <p:cNvPr id="69" name="Google Shape;69;p1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SzPts val="1400"/>
              <a:buAutoNum type="arabicPeriod"/>
            </a:pPr>
            <a:r>
              <a:rPr lang="en"/>
              <a:t>Be a safe place for all people</a:t>
            </a:r>
            <a:endParaRPr/>
          </a:p>
          <a:p>
            <a:pPr indent="-304800" lvl="1" marL="914400" rtl="0" algn="l">
              <a:spcBef>
                <a:spcPts val="0"/>
              </a:spcBef>
              <a:spcAft>
                <a:spcPts val="0"/>
              </a:spcAft>
              <a:buSzPts val="1200"/>
              <a:buAutoNum type="alphaLcPeriod"/>
            </a:pPr>
            <a:r>
              <a:rPr lang="en"/>
              <a:t>Focus on children, youth, vulnerable adults</a:t>
            </a:r>
            <a:endParaRPr/>
          </a:p>
          <a:p>
            <a:pPr indent="-304800" lvl="1" marL="914400" rtl="0" algn="l">
              <a:spcBef>
                <a:spcPts val="0"/>
              </a:spcBef>
              <a:spcAft>
                <a:spcPts val="0"/>
              </a:spcAft>
              <a:buClr>
                <a:srgbClr val="9900FF"/>
              </a:buClr>
              <a:buSzPts val="1200"/>
              <a:buAutoNum type="alphaLcPeriod"/>
            </a:pPr>
            <a:r>
              <a:rPr lang="en">
                <a:solidFill>
                  <a:srgbClr val="9900FF"/>
                </a:solidFill>
              </a:rPr>
              <a:t>Also protects adults &amp; leaders from false allegations or litigation</a:t>
            </a:r>
            <a:endParaRPr>
              <a:solidFill>
                <a:srgbClr val="9900FF"/>
              </a:solidFill>
            </a:endParaRPr>
          </a:p>
          <a:p>
            <a:pPr indent="-317500" lvl="0" marL="457200" rtl="0" algn="l">
              <a:spcBef>
                <a:spcPts val="0"/>
              </a:spcBef>
              <a:spcAft>
                <a:spcPts val="0"/>
              </a:spcAft>
              <a:buSzPts val="1400"/>
              <a:buAutoNum type="arabicPeriod"/>
            </a:pPr>
            <a:r>
              <a:rPr lang="en"/>
              <a:t>Zero tolerance</a:t>
            </a:r>
            <a:endParaRPr/>
          </a:p>
          <a:p>
            <a:pPr indent="-304800" lvl="1" marL="914400" rtl="0" algn="l">
              <a:spcBef>
                <a:spcPts val="0"/>
              </a:spcBef>
              <a:spcAft>
                <a:spcPts val="0"/>
              </a:spcAft>
              <a:buSzPts val="1200"/>
              <a:buAutoNum type="alphaLcPeriod"/>
            </a:pPr>
            <a:r>
              <a:rPr lang="en"/>
              <a:t>Everything reported is investigated</a:t>
            </a:r>
            <a:endParaRPr/>
          </a:p>
          <a:p>
            <a:pPr indent="-304800" lvl="1" marL="914400" rtl="0" algn="l">
              <a:spcBef>
                <a:spcPts val="0"/>
              </a:spcBef>
              <a:spcAft>
                <a:spcPts val="0"/>
              </a:spcAft>
              <a:buSzPts val="1200"/>
              <a:buAutoNum type="alphaLcPeriod"/>
            </a:pPr>
            <a:r>
              <a:rPr lang="en"/>
              <a:t>abuse/neglect of children reported to authorities</a:t>
            </a:r>
            <a:endParaRPr/>
          </a:p>
          <a:p>
            <a:pPr indent="-317500" lvl="0" marL="457200" rtl="0" algn="l">
              <a:spcBef>
                <a:spcPts val="0"/>
              </a:spcBef>
              <a:spcAft>
                <a:spcPts val="0"/>
              </a:spcAft>
              <a:buSzPts val="1400"/>
              <a:buAutoNum type="arabicPeriod"/>
            </a:pPr>
            <a:r>
              <a:rPr lang="en"/>
              <a:t>Survivor centred approach (</a:t>
            </a:r>
            <a:r>
              <a:rPr lang="en">
                <a:solidFill>
                  <a:srgbClr val="FF00FF"/>
                </a:solidFill>
              </a:rPr>
              <a:t>details</a:t>
            </a:r>
            <a:r>
              <a:rPr lang="en"/>
              <a:t>)</a:t>
            </a:r>
            <a:endParaRPr/>
          </a:p>
          <a:p>
            <a:pPr indent="-317500" lvl="0" marL="457200" rtl="0" algn="l">
              <a:spcBef>
                <a:spcPts val="0"/>
              </a:spcBef>
              <a:spcAft>
                <a:spcPts val="0"/>
              </a:spcAft>
              <a:buSzPts val="1400"/>
              <a:buAutoNum type="arabicPeriod"/>
            </a:pPr>
            <a:r>
              <a:rPr lang="en"/>
              <a:t>Records are kept for 100 years (i.e. forever).  (Try to record who and when.)</a:t>
            </a:r>
            <a:endParaRPr/>
          </a:p>
        </p:txBody>
      </p:sp>
      <p:sp>
        <p:nvSpPr>
          <p:cNvPr id="70" name="Google Shape;70;p1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700"/>
              <a:t>Components</a:t>
            </a:r>
            <a:endParaRPr b="1" sz="1700"/>
          </a:p>
          <a:p>
            <a:pPr indent="-317500" lvl="0" marL="457200" rtl="0" algn="l">
              <a:spcBef>
                <a:spcPts val="1200"/>
              </a:spcBef>
              <a:spcAft>
                <a:spcPts val="0"/>
              </a:spcAft>
              <a:buSzPts val="1400"/>
              <a:buChar char="●"/>
            </a:pPr>
            <a:r>
              <a:rPr lang="en"/>
              <a:t>Definitions</a:t>
            </a:r>
            <a:endParaRPr/>
          </a:p>
          <a:p>
            <a:pPr indent="-317500" lvl="0" marL="457200" rtl="0" algn="l">
              <a:spcBef>
                <a:spcPts val="0"/>
              </a:spcBef>
              <a:spcAft>
                <a:spcPts val="0"/>
              </a:spcAft>
              <a:buSzPts val="1400"/>
              <a:buChar char="●"/>
            </a:pPr>
            <a:r>
              <a:rPr lang="en"/>
              <a:t>Screening</a:t>
            </a:r>
            <a:endParaRPr/>
          </a:p>
          <a:p>
            <a:pPr indent="-317500" lvl="0" marL="457200" rtl="0" algn="l">
              <a:spcBef>
                <a:spcPts val="0"/>
              </a:spcBef>
              <a:spcAft>
                <a:spcPts val="0"/>
              </a:spcAft>
              <a:buSzPts val="1400"/>
              <a:buChar char="●"/>
            </a:pPr>
            <a:r>
              <a:rPr lang="en"/>
              <a:t>Program Practices and Procedures (incl training)</a:t>
            </a:r>
            <a:endParaRPr/>
          </a:p>
          <a:p>
            <a:pPr indent="-317500" lvl="0" marL="457200" rtl="0" algn="l">
              <a:spcBef>
                <a:spcPts val="0"/>
              </a:spcBef>
              <a:spcAft>
                <a:spcPts val="0"/>
              </a:spcAft>
              <a:buSzPts val="1400"/>
              <a:buChar char="●"/>
            </a:pPr>
            <a:r>
              <a:rPr lang="en"/>
              <a:t>Premises</a:t>
            </a:r>
            <a:endParaRPr/>
          </a:p>
          <a:p>
            <a:pPr indent="-317500" lvl="0" marL="457200" rtl="0" algn="l">
              <a:spcBef>
                <a:spcPts val="0"/>
              </a:spcBef>
              <a:spcAft>
                <a:spcPts val="0"/>
              </a:spcAft>
              <a:buSzPts val="1400"/>
              <a:buChar char="●"/>
            </a:pPr>
            <a:r>
              <a:rPr lang="en"/>
              <a:t>Responding</a:t>
            </a:r>
            <a:endParaRPr/>
          </a:p>
          <a:p>
            <a:pPr indent="-317500" lvl="0" marL="457200" rtl="0" algn="l">
              <a:spcBef>
                <a:spcPts val="0"/>
              </a:spcBef>
              <a:spcAft>
                <a:spcPts val="0"/>
              </a:spcAft>
              <a:buSzPts val="1400"/>
              <a:buChar char="●"/>
            </a:pPr>
            <a:r>
              <a:rPr lang="en"/>
              <a:t>Photo, Video and Internet</a:t>
            </a:r>
            <a:endParaRPr/>
          </a:p>
          <a:p>
            <a:pPr indent="-317500" lvl="0" marL="457200" rtl="0" algn="l">
              <a:spcBef>
                <a:spcPts val="0"/>
              </a:spcBef>
              <a:spcAft>
                <a:spcPts val="0"/>
              </a:spcAft>
              <a:buSzPts val="1400"/>
              <a:buChar char="●"/>
            </a:pPr>
            <a:r>
              <a:rPr lang="en"/>
              <a:t>Forms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Screening</a:t>
            </a:r>
            <a:endParaRPr/>
          </a:p>
        </p:txBody>
      </p:sp>
      <p:sp>
        <p:nvSpPr>
          <p:cNvPr id="76" name="Google Shape;76;p16"/>
          <p:cNvSpPr txBox="1"/>
          <p:nvPr>
            <p:ph idx="1" type="body"/>
          </p:nvPr>
        </p:nvSpPr>
        <p:spPr>
          <a:xfrm>
            <a:off x="311700" y="1152475"/>
            <a:ext cx="7907700" cy="3949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Anyone in a position of trust or authority over others.  This includes:</a:t>
            </a:r>
            <a:endParaRPr sz="1800"/>
          </a:p>
          <a:p>
            <a:pPr indent="-228600" lvl="0" marL="457200" rtl="0" algn="l">
              <a:spcBef>
                <a:spcPts val="1200"/>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a:t>
            </a:r>
            <a:r>
              <a:rPr lang="en" sz="1100">
                <a:solidFill>
                  <a:schemeClr val="dk1"/>
                </a:solidFill>
                <a:latin typeface="Times New Roman"/>
                <a:ea typeface="Times New Roman"/>
                <a:cs typeface="Times New Roman"/>
                <a:sym typeface="Times New Roman"/>
              </a:rPr>
              <a:t>   	</a:t>
            </a:r>
            <a:r>
              <a:rPr lang="en" sz="1600">
                <a:solidFill>
                  <a:schemeClr val="dk1"/>
                </a:solidFill>
                <a:latin typeface="Times New Roman"/>
                <a:ea typeface="Times New Roman"/>
                <a:cs typeface="Times New Roman"/>
                <a:sym typeface="Times New Roman"/>
              </a:rPr>
              <a:t>All staff including paid and unpaid</a:t>
            </a:r>
            <a:endParaRPr sz="16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a:t>
            </a:r>
            <a:r>
              <a:rPr lang="en" sz="1100">
                <a:solidFill>
                  <a:schemeClr val="dk1"/>
                </a:solidFill>
                <a:latin typeface="Times New Roman"/>
                <a:ea typeface="Times New Roman"/>
                <a:cs typeface="Times New Roman"/>
                <a:sym typeface="Times New Roman"/>
              </a:rPr>
              <a:t>   	</a:t>
            </a:r>
            <a:r>
              <a:rPr lang="en" sz="1600">
                <a:solidFill>
                  <a:schemeClr val="dk1"/>
                </a:solidFill>
                <a:latin typeface="Times New Roman"/>
                <a:ea typeface="Times New Roman"/>
                <a:cs typeface="Times New Roman"/>
                <a:sym typeface="Times New Roman"/>
              </a:rPr>
              <a:t>All ministers and lay pastors</a:t>
            </a:r>
            <a:endParaRPr sz="16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a:t>
            </a:r>
            <a:r>
              <a:rPr lang="en" sz="1100">
                <a:solidFill>
                  <a:schemeClr val="dk1"/>
                </a:solidFill>
                <a:latin typeface="Times New Roman"/>
                <a:ea typeface="Times New Roman"/>
                <a:cs typeface="Times New Roman"/>
                <a:sym typeface="Times New Roman"/>
              </a:rPr>
              <a:t>   	</a:t>
            </a:r>
            <a:r>
              <a:rPr lang="en" sz="1600">
                <a:solidFill>
                  <a:schemeClr val="dk1"/>
                </a:solidFill>
                <a:latin typeface="Times New Roman"/>
                <a:ea typeface="Times New Roman"/>
                <a:cs typeface="Times New Roman"/>
                <a:sym typeface="Times New Roman"/>
              </a:rPr>
              <a:t>All volunteers working with children, youth and vulnerable adults/seniors in position of trust</a:t>
            </a:r>
            <a:endParaRPr sz="16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None/>
            </a:pPr>
            <a:r>
              <a:rPr lang="en" sz="1600">
                <a:solidFill>
                  <a:schemeClr val="dk1"/>
                </a:solidFill>
                <a:latin typeface="Courier New"/>
                <a:ea typeface="Courier New"/>
                <a:cs typeface="Courier New"/>
                <a:sym typeface="Courier New"/>
              </a:rPr>
              <a:t>o</a:t>
            </a:r>
            <a:r>
              <a:rPr lang="en" sz="1100">
                <a:solidFill>
                  <a:schemeClr val="dk1"/>
                </a:solidFill>
                <a:latin typeface="Times New Roman"/>
                <a:ea typeface="Times New Roman"/>
                <a:cs typeface="Times New Roman"/>
                <a:sym typeface="Times New Roman"/>
              </a:rPr>
              <a:t>   </a:t>
            </a:r>
            <a:r>
              <a:rPr lang="en" sz="1600">
                <a:solidFill>
                  <a:schemeClr val="dk1"/>
                </a:solidFill>
                <a:latin typeface="Times New Roman"/>
                <a:ea typeface="Times New Roman"/>
                <a:cs typeface="Times New Roman"/>
                <a:sym typeface="Times New Roman"/>
              </a:rPr>
              <a:t>Sunday School &amp; VBC teachers</a:t>
            </a:r>
            <a:endParaRPr sz="1600">
              <a:solidFill>
                <a:schemeClr val="dk1"/>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chemeClr val="dk1"/>
                </a:solidFill>
                <a:latin typeface="Courier New"/>
                <a:ea typeface="Courier New"/>
                <a:cs typeface="Courier New"/>
                <a:sym typeface="Courier New"/>
              </a:rPr>
              <a:t>o</a:t>
            </a:r>
            <a:r>
              <a:rPr lang="en" sz="1100">
                <a:solidFill>
                  <a:schemeClr val="dk1"/>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Ushers, Visitation team</a:t>
            </a:r>
            <a:endParaRPr sz="1600">
              <a:solidFill>
                <a:srgbClr val="9900FF"/>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rgbClr val="9900FF"/>
                </a:solidFill>
                <a:latin typeface="Courier New"/>
                <a:ea typeface="Courier New"/>
                <a:cs typeface="Courier New"/>
                <a:sym typeface="Courier New"/>
              </a:rPr>
              <a:t>o</a:t>
            </a:r>
            <a:r>
              <a:rPr lang="en" sz="1100">
                <a:solidFill>
                  <a:srgbClr val="9900FF"/>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Designated monitors and care staff</a:t>
            </a:r>
            <a:endParaRPr sz="1600">
              <a:solidFill>
                <a:srgbClr val="9900FF"/>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rgbClr val="9900FF"/>
                </a:solidFill>
                <a:latin typeface="Courier New"/>
                <a:ea typeface="Courier New"/>
                <a:cs typeface="Courier New"/>
                <a:sym typeface="Courier New"/>
              </a:rPr>
              <a:t>o</a:t>
            </a:r>
            <a:r>
              <a:rPr lang="en" sz="1100">
                <a:solidFill>
                  <a:srgbClr val="9900FF"/>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Sponsorship/refugee committee</a:t>
            </a:r>
            <a:endParaRPr sz="1600">
              <a:solidFill>
                <a:srgbClr val="9900FF"/>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rgbClr val="9900FF"/>
                </a:solidFill>
                <a:latin typeface="Courier New"/>
                <a:ea typeface="Courier New"/>
                <a:cs typeface="Courier New"/>
                <a:sym typeface="Courier New"/>
              </a:rPr>
              <a:t>o</a:t>
            </a:r>
            <a:r>
              <a:rPr lang="en" sz="1100">
                <a:solidFill>
                  <a:srgbClr val="9900FF"/>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Gift Discernment committee</a:t>
            </a:r>
            <a:endParaRPr sz="1600">
              <a:solidFill>
                <a:srgbClr val="9900FF"/>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rgbClr val="9900FF"/>
                </a:solidFill>
                <a:latin typeface="Courier New"/>
                <a:ea typeface="Courier New"/>
                <a:cs typeface="Courier New"/>
                <a:sym typeface="Courier New"/>
              </a:rPr>
              <a:t>o</a:t>
            </a:r>
            <a:r>
              <a:rPr lang="en" sz="1100">
                <a:solidFill>
                  <a:srgbClr val="9900FF"/>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LARC committee</a:t>
            </a:r>
            <a:endParaRPr sz="1600">
              <a:solidFill>
                <a:srgbClr val="9900FF"/>
              </a:solidFill>
              <a:latin typeface="Times New Roman"/>
              <a:ea typeface="Times New Roman"/>
              <a:cs typeface="Times New Roman"/>
              <a:sym typeface="Times New Roman"/>
            </a:endParaRPr>
          </a:p>
          <a:p>
            <a:pPr indent="-228600" lvl="0" marL="914400" rtl="0" algn="l">
              <a:spcBef>
                <a:spcPts val="0"/>
              </a:spcBef>
              <a:spcAft>
                <a:spcPts val="0"/>
              </a:spcAft>
              <a:buClr>
                <a:schemeClr val="dk1"/>
              </a:buClr>
              <a:buSzPts val="1100"/>
              <a:buFont typeface="Arial"/>
              <a:buNone/>
            </a:pPr>
            <a:r>
              <a:rPr lang="en" sz="1600">
                <a:solidFill>
                  <a:srgbClr val="9900FF"/>
                </a:solidFill>
                <a:latin typeface="Courier New"/>
                <a:ea typeface="Courier New"/>
                <a:cs typeface="Courier New"/>
                <a:sym typeface="Courier New"/>
              </a:rPr>
              <a:t>o</a:t>
            </a:r>
            <a:r>
              <a:rPr lang="en" sz="1100">
                <a:solidFill>
                  <a:srgbClr val="9900FF"/>
                </a:solidFill>
                <a:latin typeface="Times New Roman"/>
                <a:ea typeface="Times New Roman"/>
                <a:cs typeface="Times New Roman"/>
                <a:sym typeface="Times New Roman"/>
              </a:rPr>
              <a:t>   </a:t>
            </a:r>
            <a:r>
              <a:rPr lang="en" sz="1600">
                <a:solidFill>
                  <a:srgbClr val="9900FF"/>
                </a:solidFill>
                <a:latin typeface="Times New Roman"/>
                <a:ea typeface="Times New Roman"/>
                <a:cs typeface="Times New Roman"/>
                <a:sym typeface="Times New Roman"/>
              </a:rPr>
              <a:t>Safe Church committee</a:t>
            </a:r>
            <a:endParaRPr sz="1600">
              <a:solidFill>
                <a:srgbClr val="9900FF"/>
              </a:solidFill>
              <a:latin typeface="Times New Roman"/>
              <a:ea typeface="Times New Roman"/>
              <a:cs typeface="Times New Roman"/>
              <a:sym typeface="Times New Roman"/>
            </a:endParaRPr>
          </a:p>
          <a:p>
            <a:pPr indent="-228600" lvl="0" marL="457200" rtl="0" algn="l">
              <a:spcBef>
                <a:spcPts val="0"/>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a:t>
            </a:r>
            <a:r>
              <a:rPr lang="en" sz="1100">
                <a:solidFill>
                  <a:schemeClr val="dk1"/>
                </a:solidFill>
                <a:latin typeface="Times New Roman"/>
                <a:ea typeface="Times New Roman"/>
                <a:cs typeface="Times New Roman"/>
                <a:sym typeface="Times New Roman"/>
              </a:rPr>
              <a:t>   	</a:t>
            </a:r>
            <a:r>
              <a:rPr lang="en" sz="1600">
                <a:solidFill>
                  <a:schemeClr val="dk1"/>
                </a:solidFill>
                <a:latin typeface="Times New Roman"/>
                <a:ea typeface="Times New Roman"/>
                <a:cs typeface="Times New Roman"/>
                <a:sym typeface="Times New Roman"/>
              </a:rPr>
              <a:t>All council members and elders</a:t>
            </a:r>
            <a:endParaRPr sz="1600">
              <a:solidFill>
                <a:schemeClr val="dk1"/>
              </a:solidFill>
              <a:latin typeface="Times New Roman"/>
              <a:ea typeface="Times New Roman"/>
              <a:cs typeface="Times New Roman"/>
              <a:sym typeface="Times New Roman"/>
            </a:endParaRPr>
          </a:p>
          <a:p>
            <a:pPr indent="0" lvl="0" marL="0" rtl="0" algn="l">
              <a:spcBef>
                <a:spcPts val="800"/>
              </a:spcBef>
              <a:spcAft>
                <a:spcPts val="1200"/>
              </a:spcAft>
              <a:buNone/>
            </a:pPr>
            <a:r>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Screening</a:t>
            </a:r>
            <a:endParaRPr/>
          </a:p>
        </p:txBody>
      </p:sp>
      <p:sp>
        <p:nvSpPr>
          <p:cNvPr id="82" name="Google Shape;82;p17"/>
          <p:cNvSpPr txBox="1"/>
          <p:nvPr>
            <p:ph idx="2" type="body"/>
          </p:nvPr>
        </p:nvSpPr>
        <p:spPr>
          <a:xfrm>
            <a:off x="493775" y="1152475"/>
            <a:ext cx="83385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900"/>
              <a:t>Procedures include:</a:t>
            </a:r>
            <a:endParaRPr sz="1900"/>
          </a:p>
          <a:p>
            <a:pPr indent="-228600" lvl="0" marL="457200" rtl="0" algn="l">
              <a:spcBef>
                <a:spcPts val="120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rgbClr val="9900FF"/>
                </a:solidFill>
                <a:latin typeface="Times New Roman"/>
                <a:ea typeface="Times New Roman"/>
                <a:cs typeface="Times New Roman"/>
                <a:sym typeface="Times New Roman"/>
              </a:rPr>
              <a:t>A minimum six-month waiting period</a:t>
            </a:r>
            <a:endParaRPr sz="1700">
              <a:solidFill>
                <a:srgbClr val="9900FF"/>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chemeClr val="dk1"/>
                </a:solidFill>
                <a:latin typeface="Times New Roman"/>
                <a:ea typeface="Times New Roman"/>
                <a:cs typeface="Times New Roman"/>
                <a:sym typeface="Times New Roman"/>
              </a:rPr>
              <a:t>Application (covenant) form</a:t>
            </a:r>
            <a:endParaRPr sz="17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rgbClr val="FF00FF"/>
                </a:solidFill>
                <a:latin typeface="Times New Roman"/>
                <a:ea typeface="Times New Roman"/>
                <a:cs typeface="Times New Roman"/>
                <a:sym typeface="Times New Roman"/>
              </a:rPr>
              <a:t>Interview</a:t>
            </a:r>
            <a:r>
              <a:rPr lang="en" sz="1700">
                <a:solidFill>
                  <a:schemeClr val="dk1"/>
                </a:solidFill>
                <a:latin typeface="Times New Roman"/>
                <a:ea typeface="Times New Roman"/>
                <a:cs typeface="Times New Roman"/>
                <a:sym typeface="Times New Roman"/>
              </a:rPr>
              <a:t> (by GD or Personnel or elders/pastors)</a:t>
            </a:r>
            <a:endParaRPr sz="17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chemeClr val="dk1"/>
                </a:solidFill>
                <a:latin typeface="Times New Roman"/>
                <a:ea typeface="Times New Roman"/>
                <a:cs typeface="Times New Roman"/>
                <a:sym typeface="Times New Roman"/>
              </a:rPr>
              <a:t>Criminal Records Check - VSV - Vulnerable Sector Verification </a:t>
            </a:r>
            <a:endParaRPr sz="17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chemeClr val="dk1"/>
                </a:solidFill>
                <a:latin typeface="Times New Roman"/>
                <a:ea typeface="Times New Roman"/>
                <a:cs typeface="Times New Roman"/>
                <a:sym typeface="Times New Roman"/>
              </a:rPr>
              <a:t>Re-Checks every 5 years</a:t>
            </a:r>
            <a:r>
              <a:rPr baseline="30000" lang="en" sz="1700">
                <a:solidFill>
                  <a:schemeClr val="dk1"/>
                </a:solidFill>
                <a:latin typeface="Times New Roman"/>
                <a:ea typeface="Times New Roman"/>
                <a:cs typeface="Times New Roman"/>
                <a:sym typeface="Times New Roman"/>
              </a:rPr>
              <a:t>22</a:t>
            </a:r>
            <a:r>
              <a:rPr lang="en" sz="1700">
                <a:solidFill>
                  <a:schemeClr val="dk1"/>
                </a:solidFill>
                <a:latin typeface="Times New Roman"/>
                <a:ea typeface="Times New Roman"/>
                <a:cs typeface="Times New Roman"/>
                <a:sym typeface="Times New Roman"/>
              </a:rPr>
              <a:t>.</a:t>
            </a:r>
            <a:endParaRPr sz="17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chemeClr val="dk1"/>
                </a:solidFill>
                <a:latin typeface="Times New Roman"/>
                <a:ea typeface="Times New Roman"/>
                <a:cs typeface="Times New Roman"/>
                <a:sym typeface="Times New Roman"/>
              </a:rPr>
              <a:t>•</a:t>
            </a:r>
            <a:r>
              <a:rPr lang="en" sz="1200">
                <a:solidFill>
                  <a:schemeClr val="dk1"/>
                </a:solidFill>
                <a:latin typeface="Times New Roman"/>
                <a:ea typeface="Times New Roman"/>
                <a:cs typeface="Times New Roman"/>
                <a:sym typeface="Times New Roman"/>
              </a:rPr>
              <a:t>   	</a:t>
            </a:r>
            <a:r>
              <a:rPr lang="en" sz="1700">
                <a:solidFill>
                  <a:schemeClr val="dk1"/>
                </a:solidFill>
                <a:latin typeface="Times New Roman"/>
                <a:ea typeface="Times New Roman"/>
                <a:cs typeface="Times New Roman"/>
                <a:sym typeface="Times New Roman"/>
              </a:rPr>
              <a:t>Reference Checks</a:t>
            </a:r>
            <a:endParaRPr sz="1700">
              <a:solidFill>
                <a:schemeClr val="dk1"/>
              </a:solidFill>
              <a:latin typeface="Times New Roman"/>
              <a:ea typeface="Times New Roman"/>
              <a:cs typeface="Times New Roman"/>
              <a:sym typeface="Times New Roman"/>
            </a:endParaRPr>
          </a:p>
          <a:p>
            <a:pPr indent="-228600" lvl="0" marL="457200" rtl="0" algn="l">
              <a:spcBef>
                <a:spcPts val="0"/>
              </a:spcBef>
              <a:spcAft>
                <a:spcPts val="0"/>
              </a:spcAft>
              <a:buNone/>
            </a:pPr>
            <a:r>
              <a:rPr lang="en" sz="1700">
                <a:solidFill>
                  <a:srgbClr val="A6A6A6"/>
                </a:solidFill>
                <a:latin typeface="Times New Roman"/>
                <a:ea typeface="Times New Roman"/>
                <a:cs typeface="Times New Roman"/>
                <a:sym typeface="Times New Roman"/>
              </a:rPr>
              <a:t>•</a:t>
            </a:r>
            <a:r>
              <a:rPr lang="en" sz="1200">
                <a:solidFill>
                  <a:srgbClr val="A6A6A6"/>
                </a:solidFill>
                <a:latin typeface="Times New Roman"/>
                <a:ea typeface="Times New Roman"/>
                <a:cs typeface="Times New Roman"/>
                <a:sym typeface="Times New Roman"/>
              </a:rPr>
              <a:t>    </a:t>
            </a:r>
            <a:r>
              <a:rPr lang="en" sz="1700">
                <a:solidFill>
                  <a:srgbClr val="9900FF"/>
                </a:solidFill>
                <a:latin typeface="Times New Roman"/>
                <a:ea typeface="Times New Roman"/>
                <a:cs typeface="Times New Roman"/>
                <a:sym typeface="Times New Roman"/>
              </a:rPr>
              <a:t>A “best efforts” general online check for members with less than 5 years history at the church. Anything which is found that could be concerning will be referred to council. </a:t>
            </a:r>
            <a:endParaRPr sz="1700">
              <a:solidFill>
                <a:srgbClr val="9900FF"/>
              </a:solidFill>
              <a:latin typeface="Times New Roman"/>
              <a:ea typeface="Times New Roman"/>
              <a:cs typeface="Times New Roman"/>
              <a:sym typeface="Times New Roman"/>
            </a:endParaRPr>
          </a:p>
          <a:p>
            <a:pPr indent="0" lvl="0" marL="0" rtl="0" algn="l">
              <a:spcBef>
                <a:spcPts val="0"/>
              </a:spcBef>
              <a:spcAft>
                <a:spcPts val="1200"/>
              </a:spcAft>
              <a:buNone/>
            </a:pPr>
            <a:r>
              <a:t/>
            </a:r>
            <a:endParaRPr sz="19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Program Practices and Procedures</a:t>
            </a:r>
            <a:endParaRPr/>
          </a:p>
        </p:txBody>
      </p:sp>
      <p:sp>
        <p:nvSpPr>
          <p:cNvPr id="88" name="Google Shape;88;p18"/>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344487" lvl="0" marL="457200" marR="0" rtl="0" algn="l">
              <a:lnSpc>
                <a:spcPct val="105000"/>
              </a:lnSpc>
              <a:spcBef>
                <a:spcPts val="0"/>
              </a:spcBef>
              <a:spcAft>
                <a:spcPts val="0"/>
              </a:spcAft>
              <a:buClr>
                <a:schemeClr val="dk1"/>
              </a:buClr>
              <a:buSzPts val="1825"/>
              <a:buChar char="●"/>
            </a:pPr>
            <a:r>
              <a:rPr lang="en" sz="1825">
                <a:solidFill>
                  <a:schemeClr val="dk1"/>
                </a:solidFill>
              </a:rPr>
              <a:t>Team approach – always 2+ leaders.  SS can reduce to one per class plus circulating person.</a:t>
            </a:r>
            <a:endParaRPr sz="1825">
              <a:solidFill>
                <a:schemeClr val="dk1"/>
              </a:solidFill>
            </a:endParaRPr>
          </a:p>
          <a:p>
            <a:pPr indent="-344487" lvl="0" marL="457200" marR="0" rtl="0" algn="l">
              <a:lnSpc>
                <a:spcPct val="105000"/>
              </a:lnSpc>
              <a:spcBef>
                <a:spcPts val="0"/>
              </a:spcBef>
              <a:spcAft>
                <a:spcPts val="0"/>
              </a:spcAft>
              <a:buClr>
                <a:srgbClr val="FF00FF"/>
              </a:buClr>
              <a:buSzPts val="1825"/>
              <a:buChar char="●"/>
            </a:pPr>
            <a:r>
              <a:rPr lang="en" sz="1825">
                <a:solidFill>
                  <a:srgbClr val="FF00FF"/>
                </a:solidFill>
              </a:rPr>
              <a:t>Immediate family do not count as separate leaders.</a:t>
            </a:r>
            <a:endParaRPr sz="1825">
              <a:solidFill>
                <a:srgbClr val="FF00FF"/>
              </a:solidFill>
            </a:endParaRPr>
          </a:p>
          <a:p>
            <a:pPr indent="-344487" lvl="0" marL="457200" marR="0" rtl="0" algn="l">
              <a:lnSpc>
                <a:spcPct val="105000"/>
              </a:lnSpc>
              <a:spcBef>
                <a:spcPts val="0"/>
              </a:spcBef>
              <a:spcAft>
                <a:spcPts val="0"/>
              </a:spcAft>
              <a:buClr>
                <a:schemeClr val="dk1"/>
              </a:buClr>
              <a:buSzPts val="1825"/>
              <a:buChar char="●"/>
            </a:pPr>
            <a:r>
              <a:rPr lang="en" sz="1825">
                <a:solidFill>
                  <a:schemeClr val="dk1"/>
                </a:solidFill>
              </a:rPr>
              <a:t>Unlocked doors are monitored</a:t>
            </a:r>
            <a:endParaRPr sz="1825">
              <a:solidFill>
                <a:schemeClr val="dk1"/>
              </a:solidFill>
            </a:endParaRPr>
          </a:p>
          <a:p>
            <a:pPr indent="-344487" lvl="0" marL="457200" marR="0" rtl="0" algn="l">
              <a:lnSpc>
                <a:spcPct val="105000"/>
              </a:lnSpc>
              <a:spcBef>
                <a:spcPts val="0"/>
              </a:spcBef>
              <a:spcAft>
                <a:spcPts val="0"/>
              </a:spcAft>
              <a:buClr>
                <a:schemeClr val="dk1"/>
              </a:buClr>
              <a:buSzPts val="1825"/>
              <a:buChar char="●"/>
            </a:pPr>
            <a:r>
              <a:rPr lang="en" sz="1825">
                <a:solidFill>
                  <a:schemeClr val="dk1"/>
                </a:solidFill>
              </a:rPr>
              <a:t>Corporal punishment is prohibited</a:t>
            </a:r>
            <a:endParaRPr sz="1825">
              <a:solidFill>
                <a:schemeClr val="dk1"/>
              </a:solidFill>
            </a:endParaRPr>
          </a:p>
          <a:p>
            <a:pPr indent="0" lvl="0" marL="0" rtl="0" algn="l">
              <a:lnSpc>
                <a:spcPct val="105000"/>
              </a:lnSpc>
              <a:spcBef>
                <a:spcPts val="1200"/>
              </a:spcBef>
              <a:spcAft>
                <a:spcPts val="0"/>
              </a:spcAft>
              <a:buClr>
                <a:schemeClr val="dk1"/>
              </a:buClr>
              <a:buSzPts val="688"/>
              <a:buFont typeface="Arial"/>
              <a:buNone/>
            </a:pPr>
            <a:r>
              <a:t/>
            </a:r>
            <a:endParaRPr sz="1825">
              <a:solidFill>
                <a:schemeClr val="dk1"/>
              </a:solidFill>
            </a:endParaRPr>
          </a:p>
          <a:p>
            <a:pPr indent="0" lvl="0" marL="0" rtl="0" algn="l">
              <a:lnSpc>
                <a:spcPct val="105000"/>
              </a:lnSpc>
              <a:spcBef>
                <a:spcPts val="1200"/>
              </a:spcBef>
              <a:spcAft>
                <a:spcPts val="0"/>
              </a:spcAft>
              <a:buClr>
                <a:schemeClr val="dk1"/>
              </a:buClr>
              <a:buSzPts val="688"/>
              <a:buFont typeface="Arial"/>
              <a:buNone/>
            </a:pPr>
            <a:r>
              <a:t/>
            </a:r>
            <a:endParaRPr sz="1825">
              <a:solidFill>
                <a:schemeClr val="dk1"/>
              </a:solidFill>
            </a:endParaRPr>
          </a:p>
          <a:p>
            <a:pPr indent="0" lvl="0" marL="0" rtl="0" algn="l">
              <a:lnSpc>
                <a:spcPct val="105000"/>
              </a:lnSpc>
              <a:spcBef>
                <a:spcPts val="1200"/>
              </a:spcBef>
              <a:spcAft>
                <a:spcPts val="1200"/>
              </a:spcAft>
              <a:buSzPts val="688"/>
              <a:buNone/>
            </a:pPr>
            <a:r>
              <a:t/>
            </a:r>
            <a:endParaRPr sz="1825">
              <a:solidFill>
                <a:schemeClr val="dk1"/>
              </a:solidFill>
            </a:endParaRPr>
          </a:p>
        </p:txBody>
      </p:sp>
      <p:sp>
        <p:nvSpPr>
          <p:cNvPr id="89" name="Google Shape;89;p18"/>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fontScale="70000"/>
          </a:bodyPr>
          <a:lstStyle/>
          <a:p>
            <a:pPr indent="-344170" lvl="0" marL="457200" marR="0" rtl="0" algn="l">
              <a:lnSpc>
                <a:spcPct val="115000"/>
              </a:lnSpc>
              <a:spcBef>
                <a:spcPts val="0"/>
              </a:spcBef>
              <a:spcAft>
                <a:spcPts val="0"/>
              </a:spcAft>
              <a:buClr>
                <a:schemeClr val="dk1"/>
              </a:buClr>
              <a:buSzPct val="100000"/>
              <a:buChar char="●"/>
            </a:pPr>
            <a:r>
              <a:rPr lang="en" sz="2600">
                <a:solidFill>
                  <a:schemeClr val="dk1"/>
                </a:solidFill>
              </a:rPr>
              <a:t>Consent forms for off-site events</a:t>
            </a:r>
            <a:endParaRPr sz="2600">
              <a:solidFill>
                <a:schemeClr val="dk1"/>
              </a:solidFill>
            </a:endParaRPr>
          </a:p>
          <a:p>
            <a:pPr indent="-344170" lvl="0" marL="457200" marR="0" rtl="0" algn="l">
              <a:lnSpc>
                <a:spcPct val="115000"/>
              </a:lnSpc>
              <a:spcBef>
                <a:spcPts val="0"/>
              </a:spcBef>
              <a:spcAft>
                <a:spcPts val="0"/>
              </a:spcAft>
              <a:buClr>
                <a:schemeClr val="dk1"/>
              </a:buClr>
              <a:buSzPct val="100000"/>
              <a:buChar char="●"/>
            </a:pPr>
            <a:r>
              <a:rPr lang="en" sz="2600">
                <a:solidFill>
                  <a:schemeClr val="dk1"/>
                </a:solidFill>
              </a:rPr>
              <a:t>Avoid activities that could easily lead to allegations of abuse or harassment (lone leaders, unsupervised activities, etc)</a:t>
            </a:r>
            <a:endParaRPr sz="2600">
              <a:solidFill>
                <a:schemeClr val="dk1"/>
              </a:solidFill>
            </a:endParaRPr>
          </a:p>
          <a:p>
            <a:pPr indent="-344170" lvl="0" marL="457200" marR="0" rtl="0" algn="l">
              <a:lnSpc>
                <a:spcPct val="115000"/>
              </a:lnSpc>
              <a:spcBef>
                <a:spcPts val="0"/>
              </a:spcBef>
              <a:spcAft>
                <a:spcPts val="0"/>
              </a:spcAft>
              <a:buClr>
                <a:srgbClr val="FF00FF"/>
              </a:buClr>
              <a:buSzPct val="100000"/>
              <a:buChar char="●"/>
            </a:pPr>
            <a:r>
              <a:rPr lang="en" sz="2600">
                <a:solidFill>
                  <a:srgbClr val="FF00FF"/>
                </a:solidFill>
              </a:rPr>
              <a:t>Physical sign in and out for &lt;gr.1</a:t>
            </a:r>
            <a:endParaRPr sz="2600">
              <a:solidFill>
                <a:srgbClr val="FF00FF"/>
              </a:solidFill>
            </a:endParaRPr>
          </a:p>
          <a:p>
            <a:pPr indent="-344170" lvl="0" marL="457200" marR="0" rtl="0" algn="l">
              <a:lnSpc>
                <a:spcPct val="115000"/>
              </a:lnSpc>
              <a:spcBef>
                <a:spcPts val="0"/>
              </a:spcBef>
              <a:spcAft>
                <a:spcPts val="0"/>
              </a:spcAft>
              <a:buClr>
                <a:schemeClr val="dk1"/>
              </a:buClr>
              <a:buSzPct val="100000"/>
              <a:buChar char="●"/>
            </a:pPr>
            <a:r>
              <a:rPr lang="en" sz="2600">
                <a:solidFill>
                  <a:schemeClr val="dk1"/>
                </a:solidFill>
              </a:rPr>
              <a:t>Report suspected issues</a:t>
            </a:r>
            <a:endParaRPr/>
          </a:p>
          <a:p>
            <a:pPr indent="0" lvl="0" marL="0" rtl="0" algn="l">
              <a:spcBef>
                <a:spcPts val="1200"/>
              </a:spcBef>
              <a:spcAft>
                <a:spcPts val="0"/>
              </a:spcAft>
              <a:buClr>
                <a:schemeClr val="dk1"/>
              </a:buClr>
              <a:buSzPct val="78571"/>
              <a:buFont typeface="Arial"/>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Guidelines</a:t>
            </a:r>
            <a:endParaRPr/>
          </a:p>
        </p:txBody>
      </p:sp>
      <p:sp>
        <p:nvSpPr>
          <p:cNvPr id="95" name="Google Shape;95;p19"/>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Adults responsible for good boundaries, not kids.</a:t>
            </a:r>
            <a:endParaRPr/>
          </a:p>
          <a:p>
            <a:pPr indent="0" lvl="0" marL="0" rtl="0" algn="l">
              <a:spcBef>
                <a:spcPts val="1200"/>
              </a:spcBef>
              <a:spcAft>
                <a:spcPts val="0"/>
              </a:spcAft>
              <a:buClr>
                <a:schemeClr val="dk1"/>
              </a:buClr>
              <a:buSzPts val="1100"/>
              <a:buFont typeface="Arial"/>
              <a:buNone/>
            </a:pPr>
            <a:r>
              <a:rPr lang="en"/>
              <a:t>Show affection in shared spaces (how does this look?)</a:t>
            </a:r>
            <a:endParaRPr/>
          </a:p>
          <a:p>
            <a:pPr indent="0" lvl="0" marL="0" rtl="0" algn="l">
              <a:spcBef>
                <a:spcPts val="1200"/>
              </a:spcBef>
              <a:spcAft>
                <a:spcPts val="0"/>
              </a:spcAft>
              <a:buNone/>
            </a:pPr>
            <a:r>
              <a:rPr lang="en"/>
              <a:t>Have 1-on-1 conversations in open spaces</a:t>
            </a:r>
            <a:endParaRPr/>
          </a:p>
          <a:p>
            <a:pPr indent="0" lvl="0" marL="0" rtl="0" algn="l">
              <a:spcBef>
                <a:spcPts val="1200"/>
              </a:spcBef>
              <a:spcAft>
                <a:spcPts val="0"/>
              </a:spcAft>
              <a:buNone/>
            </a:pPr>
            <a:r>
              <a:rPr lang="en"/>
              <a:t>Be cautious around conversations of sex</a:t>
            </a:r>
            <a:endParaRPr/>
          </a:p>
          <a:p>
            <a:pPr indent="0" lvl="0" marL="0" rtl="0" algn="l">
              <a:spcBef>
                <a:spcPts val="1200"/>
              </a:spcBef>
              <a:spcAft>
                <a:spcPts val="0"/>
              </a:spcAft>
              <a:buNone/>
            </a:pPr>
            <a:r>
              <a:rPr lang="en"/>
              <a:t>Don’t be alone with kids when changing</a:t>
            </a:r>
            <a:endParaRPr/>
          </a:p>
          <a:p>
            <a:pPr indent="0" lvl="0" marL="0" rtl="0" algn="l">
              <a:spcBef>
                <a:spcPts val="1200"/>
              </a:spcBef>
              <a:spcAft>
                <a:spcPts val="1200"/>
              </a:spcAft>
              <a:buNone/>
            </a:pPr>
            <a:r>
              <a:rPr lang="en"/>
              <a:t>Respect personal space</a:t>
            </a:r>
            <a:endParaRPr/>
          </a:p>
        </p:txBody>
      </p:sp>
      <p:sp>
        <p:nvSpPr>
          <p:cNvPr id="96" name="Google Shape;96;p19"/>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SzPts val="1400"/>
              <a:buChar char="●"/>
            </a:pPr>
            <a:r>
              <a:rPr lang="en"/>
              <a:t>Windows uncovered, doors open when possible – public space feel</a:t>
            </a:r>
            <a:endParaRPr/>
          </a:p>
          <a:p>
            <a:pPr indent="-317500" lvl="0" marL="457200" rtl="0" algn="l">
              <a:spcBef>
                <a:spcPts val="0"/>
              </a:spcBef>
              <a:spcAft>
                <a:spcPts val="0"/>
              </a:spcAft>
              <a:buSzPts val="1400"/>
              <a:buChar char="●"/>
            </a:pPr>
            <a:r>
              <a:rPr lang="en"/>
              <a:t>Injury – as you give aid</a:t>
            </a:r>
            <a:endParaRPr/>
          </a:p>
          <a:p>
            <a:pPr indent="-304800" lvl="1" marL="914400" rtl="0" algn="l">
              <a:spcBef>
                <a:spcPts val="0"/>
              </a:spcBef>
              <a:spcAft>
                <a:spcPts val="0"/>
              </a:spcAft>
              <a:buSzPts val="1200"/>
              <a:buChar char="○"/>
            </a:pPr>
            <a:r>
              <a:rPr lang="en"/>
              <a:t>have at least one witness of same gender.  </a:t>
            </a:r>
            <a:endParaRPr/>
          </a:p>
          <a:p>
            <a:pPr indent="-304800" lvl="1" marL="914400" rtl="0" algn="l">
              <a:spcBef>
                <a:spcPts val="0"/>
              </a:spcBef>
              <a:spcAft>
                <a:spcPts val="0"/>
              </a:spcAft>
              <a:buSzPts val="1200"/>
              <a:buChar char="○"/>
            </a:pPr>
            <a:r>
              <a:rPr lang="en"/>
              <a:t>Consent for all steps. </a:t>
            </a:r>
            <a:endParaRPr/>
          </a:p>
          <a:p>
            <a:pPr indent="-317500" lvl="0" marL="457200" rtl="0" algn="l">
              <a:spcBef>
                <a:spcPts val="0"/>
              </a:spcBef>
              <a:spcAft>
                <a:spcPts val="0"/>
              </a:spcAft>
              <a:buSzPts val="1400"/>
              <a:buChar char="●"/>
            </a:pPr>
            <a:r>
              <a:rPr lang="en"/>
              <a:t>Same for hugs - consent each time</a:t>
            </a:r>
            <a:endParaRPr/>
          </a:p>
          <a:p>
            <a:pPr indent="-317500" lvl="0" marL="457200" rtl="0" algn="l">
              <a:spcBef>
                <a:spcPts val="0"/>
              </a:spcBef>
              <a:spcAft>
                <a:spcPts val="0"/>
              </a:spcAft>
              <a:buSzPts val="1400"/>
              <a:buChar char="●"/>
            </a:pPr>
            <a:r>
              <a:rPr lang="en"/>
              <a:t>When in doubt, reach out…to the committee</a:t>
            </a:r>
            <a:endParaRPr/>
          </a:p>
          <a:p>
            <a:pPr indent="0" lvl="0" marL="457200" rtl="0" algn="l">
              <a:spcBef>
                <a:spcPts val="1200"/>
              </a:spcBef>
              <a:spcAft>
                <a:spcPts val="0"/>
              </a:spcAft>
              <a:buNone/>
            </a:pPr>
            <a:r>
              <a:t/>
            </a:r>
            <a:endParaRPr/>
          </a:p>
          <a:p>
            <a:pPr indent="-317500" lvl="0" marL="457200" rtl="0" algn="l">
              <a:spcBef>
                <a:spcPts val="1200"/>
              </a:spcBef>
              <a:spcAft>
                <a:spcPts val="0"/>
              </a:spcAft>
              <a:buClr>
                <a:srgbClr val="9900FF"/>
              </a:buClr>
              <a:buSzPts val="1400"/>
              <a:buChar char="●"/>
            </a:pPr>
            <a:r>
              <a:rPr lang="en">
                <a:solidFill>
                  <a:srgbClr val="9900FF"/>
                </a:solidFill>
              </a:rPr>
              <a:t>There are bi-annual audits of safe church practices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Premises</a:t>
            </a:r>
            <a:endParaRPr/>
          </a:p>
        </p:txBody>
      </p:sp>
      <p:sp>
        <p:nvSpPr>
          <p:cNvPr id="102" name="Google Shape;102;p20"/>
          <p:cNvSpPr txBox="1"/>
          <p:nvPr>
            <p:ph idx="1" type="body"/>
          </p:nvPr>
        </p:nvSpPr>
        <p:spPr>
          <a:xfrm>
            <a:off x="311700" y="1152475"/>
            <a:ext cx="58362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SzPts val="1400"/>
              <a:buChar char="●"/>
            </a:pPr>
            <a:r>
              <a:rPr lang="en"/>
              <a:t>Windows in doors</a:t>
            </a:r>
            <a:endParaRPr/>
          </a:p>
          <a:p>
            <a:pPr indent="-317500" lvl="0" marL="457200" rtl="0" algn="l">
              <a:spcBef>
                <a:spcPts val="0"/>
              </a:spcBef>
              <a:spcAft>
                <a:spcPts val="0"/>
              </a:spcAft>
              <a:buSzPts val="1400"/>
              <a:buChar char="●"/>
            </a:pPr>
            <a:r>
              <a:rPr lang="en"/>
              <a:t>Controlled entry</a:t>
            </a:r>
            <a:endParaRPr/>
          </a:p>
          <a:p>
            <a:pPr indent="-317500" lvl="0" marL="457200" rtl="0" algn="l">
              <a:spcBef>
                <a:spcPts val="0"/>
              </a:spcBef>
              <a:spcAft>
                <a:spcPts val="0"/>
              </a:spcAft>
              <a:buSzPts val="1400"/>
              <a:buChar char="●"/>
            </a:pPr>
            <a:r>
              <a:rPr lang="en"/>
              <a:t>Recorded key use</a:t>
            </a:r>
            <a:endParaRPr/>
          </a:p>
          <a:p>
            <a:pPr indent="-317500" lvl="0" marL="457200" rtl="0" algn="l">
              <a:spcBef>
                <a:spcPts val="0"/>
              </a:spcBef>
              <a:spcAft>
                <a:spcPts val="0"/>
              </a:spcAft>
              <a:buSzPts val="1400"/>
              <a:buChar char="●"/>
            </a:pPr>
            <a:r>
              <a:rPr lang="en"/>
              <a:t>Good lighting</a:t>
            </a:r>
            <a:endParaRPr/>
          </a:p>
          <a:p>
            <a:pPr indent="-317500" lvl="0" marL="457200" rtl="0" algn="l">
              <a:spcBef>
                <a:spcPts val="0"/>
              </a:spcBef>
              <a:spcAft>
                <a:spcPts val="0"/>
              </a:spcAft>
              <a:buSzPts val="1400"/>
              <a:buChar char="●"/>
            </a:pPr>
            <a:r>
              <a:rPr lang="en"/>
              <a:t>Posted policy (website, library, office, washrooms?)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Training/education</a:t>
            </a:r>
            <a:endParaRPr/>
          </a:p>
        </p:txBody>
      </p:sp>
      <p:sp>
        <p:nvSpPr>
          <p:cNvPr id="108" name="Google Shape;108;p21"/>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rgbClr val="FF00FF"/>
              </a:buClr>
              <a:buSzPts val="1400"/>
              <a:buChar char="●"/>
            </a:pPr>
            <a:r>
              <a:rPr lang="en">
                <a:solidFill>
                  <a:srgbClr val="FF00FF"/>
                </a:solidFill>
              </a:rPr>
              <a:t>Yearly </a:t>
            </a:r>
            <a:r>
              <a:rPr lang="en">
                <a:solidFill>
                  <a:schemeClr val="dk1"/>
                </a:solidFill>
              </a:rPr>
              <a:t>training</a:t>
            </a:r>
            <a:r>
              <a:rPr lang="en">
                <a:solidFill>
                  <a:srgbClr val="FF00FF"/>
                </a:solidFill>
              </a:rPr>
              <a:t> </a:t>
            </a:r>
            <a:endParaRPr>
              <a:solidFill>
                <a:srgbClr val="FF00FF"/>
              </a:solidFill>
            </a:endParaRPr>
          </a:p>
          <a:p>
            <a:pPr indent="-317500" lvl="0" marL="457200" rtl="0" algn="l">
              <a:spcBef>
                <a:spcPts val="0"/>
              </a:spcBef>
              <a:spcAft>
                <a:spcPts val="0"/>
              </a:spcAft>
              <a:buSzPts val="1400"/>
              <a:buChar char="●"/>
            </a:pPr>
            <a:r>
              <a:rPr lang="en"/>
              <a:t>Easily available</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